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74" r:id="rId3"/>
    <p:sldId id="275" r:id="rId4"/>
    <p:sldId id="271" r:id="rId5"/>
    <p:sldId id="262" r:id="rId6"/>
    <p:sldId id="264" r:id="rId7"/>
    <p:sldId id="279" r:id="rId8"/>
    <p:sldId id="278" r:id="rId9"/>
    <p:sldId id="263" r:id="rId10"/>
    <p:sldId id="280" r:id="rId11"/>
    <p:sldId id="281" r:id="rId12"/>
    <p:sldId id="277" r:id="rId13"/>
    <p:sldId id="276" r:id="rId14"/>
    <p:sldId id="266" r:id="rId15"/>
    <p:sldId id="257" r:id="rId16"/>
    <p:sldId id="258" r:id="rId17"/>
    <p:sldId id="260" r:id="rId18"/>
    <p:sldId id="270" r:id="rId19"/>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71867" autoAdjust="0"/>
  </p:normalViewPr>
  <p:slideViewPr>
    <p:cSldViewPr>
      <p:cViewPr varScale="1">
        <p:scale>
          <a:sx n="69" d="100"/>
          <a:sy n="69" d="100"/>
        </p:scale>
        <p:origin x="-160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GB"/>
          </a:p>
        </p:txBody>
      </p:sp>
      <p:sp>
        <p:nvSpPr>
          <p:cNvPr id="307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045A6FAA-5E9A-446C-8F20-E61D23555DE8}" type="datetimeFigureOut">
              <a:rPr lang="en-GB"/>
              <a:pPr>
                <a:defRPr/>
              </a:pPr>
              <a:t>01/12/2011</a:t>
            </a:fld>
            <a:endParaRPr lang="en-GB"/>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07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GB"/>
          </a:p>
        </p:txBody>
      </p:sp>
      <p:sp>
        <p:nvSpPr>
          <p:cNvPr id="307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767E6B1B-FA37-4FDD-9B99-D5CCA874A763}"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ln/>
        </p:spPr>
      </p:sp>
      <p:sp>
        <p:nvSpPr>
          <p:cNvPr id="20482" name="Rectangle 3"/>
          <p:cNvSpPr>
            <a:spLocks noGrp="1" noChangeArrowheads="1"/>
          </p:cNvSpPr>
          <p:nvPr>
            <p:ph type="body" idx="1"/>
          </p:nvPr>
        </p:nvSpPr>
        <p:spPr>
          <a:noFill/>
          <a:ln/>
        </p:spPr>
        <p:txBody>
          <a:bodyPr/>
          <a:lstStyle/>
          <a:p>
            <a:pPr eaLnBrk="1" hangingPunct="1"/>
            <a:r>
              <a:rPr lang="en-GB" smtClean="0"/>
              <a:t>14 of the Top 15 Settlements at risk in UK are LBs</a:t>
            </a:r>
          </a:p>
          <a:p>
            <a:pPr eaLnBrk="1" hangingPunct="1"/>
            <a:r>
              <a:rPr lang="en-GB" smtClean="0"/>
              <a:t>28 of the 33 LBs are in the Top 50 Settlements</a:t>
            </a:r>
          </a:p>
          <a:p>
            <a:pPr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a:ln/>
        </p:spPr>
      </p:sp>
      <p:sp>
        <p:nvSpPr>
          <p:cNvPr id="28674" name="Rectangle 3"/>
          <p:cNvSpPr>
            <a:spLocks noGrp="1" noChangeArrowheads="1"/>
          </p:cNvSpPr>
          <p:nvPr>
            <p:ph type="body" idx="1"/>
          </p:nvPr>
        </p:nvSpPr>
        <p:spPr>
          <a:xfrm>
            <a:off x="914400" y="4343400"/>
            <a:ext cx="5029200" cy="4114800"/>
          </a:xfrm>
          <a:noFill/>
          <a:ln/>
        </p:spPr>
        <p:txBody>
          <a:bodyPr/>
          <a:lstStyle/>
          <a:p>
            <a:pPr eaLnBrk="1" hangingPunct="1"/>
            <a:r>
              <a:rPr lang="en-GB" smtClean="0"/>
              <a:t>Research undertaken by Met Office for Ogwat</a:t>
            </a:r>
          </a:p>
          <a:p>
            <a:pPr eaLnBrk="1" hangingPunct="1"/>
            <a:r>
              <a:rPr lang="en-GB" smtClean="0"/>
              <a:t>Uses ensemble approach to assess uncertainty within natural variability of climate and climate change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a:ln/>
        </p:spPr>
      </p:sp>
      <p:sp>
        <p:nvSpPr>
          <p:cNvPr id="32770" name="Notes Placeholder 2"/>
          <p:cNvSpPr>
            <a:spLocks noGrp="1"/>
          </p:cNvSpPr>
          <p:nvPr>
            <p:ph type="body" idx="1"/>
          </p:nvPr>
        </p:nvSpPr>
        <p:spPr>
          <a:noFill/>
          <a:ln/>
        </p:spPr>
        <p:txBody>
          <a:bodyPr/>
          <a:lstStyle/>
          <a:p>
            <a:pPr eaLnBrk="1" hangingPunct="1"/>
            <a:r>
              <a:rPr lang="en-GB" smtClean="0"/>
              <a:t>This picture is from the London Grid for Learning (http://weather.lgfl.org.uk/) – I don’t know if GLA has anything to do with it, but what GLA can do is to promote gathering  of the existing information (from different sources) and also promote/support/favour the enlargement and improvement of the existing networks of raingauges so that better rainfall data is available for this area. If I’m not wrong, Lloyds and/or the London Climate Change Partnership were doing something for gathering the weather info available for Greater London – you could mention this and similar initiatives.  </a:t>
            </a:r>
          </a:p>
          <a:p>
            <a:pPr eaLnBrk="1" hangingPunct="1"/>
            <a:endParaRPr lang="en-GB" smtClean="0"/>
          </a:p>
          <a:p>
            <a:pPr eaLnBrk="1" hangingPunct="1"/>
            <a:r>
              <a:rPr lang="en-GB" smtClean="0"/>
              <a:t>Having rainfall ground measurements (i.e. from raingauges) is essential for improving rainfall estimates. In general, radars tend to underestimate the peaks of the storms; they are good at providing spatially distributed information for a given area, but the “quantitative” part may not be so accurate some times. If data from a dense and quality controlled network of raingauges is available, it can be merged with radar data and the final rainfall estimates can be significantly improved. This is very important when high resolution is required and when you want to get the peak of local storms right. Also, it would allow identifying rainfall cells within London and obtaining data which would enable better modelling and planning for reduction/management of flood risk.</a:t>
            </a:r>
          </a:p>
        </p:txBody>
      </p:sp>
      <p:sp>
        <p:nvSpPr>
          <p:cNvPr id="32771" name="Slide Number Placeholder 3"/>
          <p:cNvSpPr>
            <a:spLocks noGrp="1"/>
          </p:cNvSpPr>
          <p:nvPr>
            <p:ph type="sldNum" sz="quarter" idx="5"/>
          </p:nvPr>
        </p:nvSpPr>
        <p:spPr>
          <a:noFill/>
        </p:spPr>
        <p:txBody>
          <a:bodyPr/>
          <a:lstStyle/>
          <a:p>
            <a:fld id="{56643CD2-0FC3-46A8-9F47-4CC3AD9AFEC5}" type="slidenum">
              <a:rPr lang="en-GB" smtClean="0"/>
              <a:pPr/>
              <a:t>16</a:t>
            </a:fld>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a:ln/>
        </p:spPr>
      </p:sp>
      <p:sp>
        <p:nvSpPr>
          <p:cNvPr id="34818" name="Notes Placeholder 2"/>
          <p:cNvSpPr>
            <a:spLocks noGrp="1"/>
          </p:cNvSpPr>
          <p:nvPr>
            <p:ph type="body" idx="1"/>
          </p:nvPr>
        </p:nvSpPr>
        <p:spPr>
          <a:noFill/>
          <a:ln/>
        </p:spPr>
        <p:txBody>
          <a:bodyPr/>
          <a:lstStyle/>
          <a:p>
            <a:pPr eaLnBrk="1" hangingPunct="1"/>
            <a:r>
              <a:rPr lang="en-GB" smtClean="0"/>
              <a:t>This is an organi/sociogram of the stakeholders involved in urban flood risk management in Redbridge (our case study for a previous EU project and also for RainGain). </a:t>
            </a:r>
          </a:p>
          <a:p>
            <a:pPr eaLnBrk="1" hangingPunct="1"/>
            <a:endParaRPr lang="en-GB" smtClean="0"/>
          </a:p>
          <a:p>
            <a:pPr eaLnBrk="1" hangingPunct="1"/>
            <a:r>
              <a:rPr lang="en-GB" smtClean="0"/>
              <a:t>In this diagram each band of the “rainbow” corresponds to one stakeholder category: the inner band of the rainbow corresponds to the Local Champions, who gather most flooding information and coordinate flood risk and emergency management, and it is from this band that information flows to the outer bands (to the Primary, Secondary and Tertiary stakeholders). You can find a more complete description of this diagram in this link: http://hikm.ihe.nl/diane_cm/cranbrook/index.php?option=com_wrapper&amp;view=wrapper&amp;Itemid=34</a:t>
            </a:r>
          </a:p>
          <a:p>
            <a:pPr eaLnBrk="1" hangingPunct="1"/>
            <a:endParaRPr lang="en-GB" smtClean="0"/>
          </a:p>
          <a:p>
            <a:pPr eaLnBrk="1" hangingPunct="1"/>
            <a:r>
              <a:rPr lang="en-GB" smtClean="0"/>
              <a:t>This simply illustrates the people involved in FRM, their role in it and their interactions. You can even see the GLA at the bottom right corner. Given the role of the GLA, you could help us in approaching many of the stakeholders groups shown in this diagram, so that we can enhance flood resilience at all levels, taking into account the characteristics, interests, etc. of different groups of stakeholders.</a:t>
            </a:r>
          </a:p>
          <a:p>
            <a:pPr eaLnBrk="1" hangingPunct="1"/>
            <a:endParaRPr lang="en-GB" smtClean="0"/>
          </a:p>
        </p:txBody>
      </p:sp>
      <p:sp>
        <p:nvSpPr>
          <p:cNvPr id="34819" name="Slide Number Placeholder 3"/>
          <p:cNvSpPr>
            <a:spLocks noGrp="1"/>
          </p:cNvSpPr>
          <p:nvPr>
            <p:ph type="sldNum" sz="quarter" idx="5"/>
          </p:nvPr>
        </p:nvSpPr>
        <p:spPr>
          <a:noFill/>
        </p:spPr>
        <p:txBody>
          <a:bodyPr/>
          <a:lstStyle/>
          <a:p>
            <a:fld id="{7D666974-0A53-4C1F-B0D9-4CB220EB1BFF}" type="slidenum">
              <a:rPr lang="en-GB" smtClean="0"/>
              <a:pPr/>
              <a:t>17</a:t>
            </a:fld>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2B490164-150D-4774-974A-B45EB777F8AC}" type="slidenum">
              <a:rPr lang="fr-FR"/>
              <a:pPr>
                <a:defRPr/>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3B2A758E-7C16-49DE-95AB-ECD452427B96}" type="slidenum">
              <a:rPr lang="fr-FR"/>
              <a:pPr>
                <a:defRPr/>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E47E5FD6-B771-4959-8BCC-87BF0D453457}" type="slidenum">
              <a:rPr lang="fr-FR"/>
              <a:pPr>
                <a:defRPr/>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1C7FC0D8-8007-43E4-BC9A-B7CA152FBDCD}" type="slidenum">
              <a:rPr lang="fr-FR"/>
              <a:pPr>
                <a:defRPr/>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8E31F219-05D3-43A4-877E-1B7E17E90187}" type="slidenum">
              <a:rPr lang="fr-FR"/>
              <a:pPr>
                <a:defRPr/>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8B64715F-EB40-42B4-BA32-20E37E94C04C}" type="slidenum">
              <a:rPr lang="fr-FR"/>
              <a:pPr>
                <a:defRPr/>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21FF5275-021F-411E-9199-371BE32E08C5}" type="slidenum">
              <a:rPr lang="fr-FR"/>
              <a:pPr>
                <a:defRPr/>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FA2B241F-7090-435D-8A48-96089988118C}" type="slidenum">
              <a:rPr lang="fr-FR"/>
              <a:pPr>
                <a:defRPr/>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DDD2A169-28C7-4559-83C3-0897BD7A43DE}" type="slidenum">
              <a:rPr lang="fr-FR"/>
              <a:pPr>
                <a:defRPr/>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D433818D-9DDC-463B-87B4-6BA6D321BA74}" type="slidenum">
              <a:rPr lang="fr-FR"/>
              <a:pPr>
                <a:defRPr/>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B7D4C198-AA9F-48C2-B86A-EC79E4A057D8}" type="slidenum">
              <a:rPr lang="fr-FR"/>
              <a:pPr>
                <a:defRPr/>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fr-F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fr-F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6DBEAD3B-77D8-471C-A109-74EECFBFD597}" type="slidenum">
              <a:rPr lang="fr-FR"/>
              <a:pPr>
                <a:defRPr/>
              </a:pPr>
              <a:t>‹#›</a:t>
            </a:fld>
            <a:endParaRPr lang="fr-FR"/>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mailto:Alex.Nickson@london.gov.uk"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wmf"/><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wmf"/><Relationship Id="rId10" Type="http://schemas.openxmlformats.org/officeDocument/2006/relationships/image" Target="../media/image13.wmf"/><Relationship Id="rId4" Type="http://schemas.openxmlformats.org/officeDocument/2006/relationships/image" Target="../media/image7.wmf"/><Relationship Id="rId9" Type="http://schemas.openxmlformats.org/officeDocument/2006/relationships/image" Target="../media/image12.wmf"/></Relationships>
</file>

<file path=ppt/slides/_rels/slide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2"/>
          <p:cNvSpPr txBox="1">
            <a:spLocks noChangeArrowheads="1"/>
          </p:cNvSpPr>
          <p:nvPr/>
        </p:nvSpPr>
        <p:spPr bwMode="auto">
          <a:xfrm>
            <a:off x="1619250" y="1989138"/>
            <a:ext cx="6121400" cy="3355975"/>
          </a:xfrm>
          <a:prstGeom prst="rect">
            <a:avLst/>
          </a:prstGeom>
          <a:noFill/>
          <a:ln w="9525">
            <a:noFill/>
            <a:miter lim="800000"/>
            <a:headEnd/>
            <a:tailEnd/>
          </a:ln>
        </p:spPr>
        <p:txBody>
          <a:bodyPr>
            <a:spAutoFit/>
          </a:bodyPr>
          <a:lstStyle/>
          <a:p>
            <a:pPr>
              <a:spcBef>
                <a:spcPct val="50000"/>
              </a:spcBef>
            </a:pPr>
            <a:r>
              <a:rPr lang="en-GB" sz="4400"/>
              <a:t>Surface water flood risk management in London</a:t>
            </a:r>
          </a:p>
          <a:p>
            <a:pPr>
              <a:spcBef>
                <a:spcPct val="50000"/>
              </a:spcBef>
            </a:pPr>
            <a:endParaRPr lang="en-GB" sz="3600"/>
          </a:p>
          <a:p>
            <a:pPr>
              <a:spcBef>
                <a:spcPct val="50000"/>
              </a:spcBef>
            </a:pPr>
            <a:r>
              <a:rPr lang="en-GB"/>
              <a:t>Alex Nickson, </a:t>
            </a:r>
            <a:r>
              <a:rPr lang="en-GB" i="1"/>
              <a:t>Policy and programmes manager, climate change adaptation and water</a:t>
            </a:r>
          </a:p>
          <a:p>
            <a:pPr>
              <a:spcBef>
                <a:spcPct val="50000"/>
              </a:spcBef>
            </a:pPr>
            <a:r>
              <a:rPr lang="en-GB"/>
              <a:t>Greater London Authority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2"/>
          <p:cNvSpPr txBox="1">
            <a:spLocks noChangeArrowheads="1"/>
          </p:cNvSpPr>
          <p:nvPr/>
        </p:nvSpPr>
        <p:spPr bwMode="auto">
          <a:xfrm>
            <a:off x="2195513" y="188913"/>
            <a:ext cx="5761037" cy="1431925"/>
          </a:xfrm>
          <a:prstGeom prst="rect">
            <a:avLst/>
          </a:prstGeom>
          <a:solidFill>
            <a:schemeClr val="bg1"/>
          </a:solidFill>
          <a:ln w="9525">
            <a:noFill/>
            <a:miter lim="800000"/>
            <a:headEnd/>
            <a:tailEnd/>
          </a:ln>
        </p:spPr>
        <p:txBody>
          <a:bodyPr>
            <a:spAutoFit/>
          </a:bodyPr>
          <a:lstStyle/>
          <a:p>
            <a:r>
              <a:rPr lang="en-GB" sz="4400" b="1"/>
              <a:t>LLFAs – next steps</a:t>
            </a:r>
          </a:p>
          <a:p>
            <a:r>
              <a:rPr lang="en-GB" sz="4400" b="1"/>
              <a:t> </a:t>
            </a:r>
          </a:p>
        </p:txBody>
      </p:sp>
      <p:sp>
        <p:nvSpPr>
          <p:cNvPr id="24578" name="AutoShape 3"/>
          <p:cNvSpPr>
            <a:spLocks noChangeAspect="1" noChangeArrowheads="1"/>
          </p:cNvSpPr>
          <p:nvPr/>
        </p:nvSpPr>
        <p:spPr bwMode="auto">
          <a:xfrm>
            <a:off x="2195513" y="1770063"/>
            <a:ext cx="6985000" cy="3990975"/>
          </a:xfrm>
          <a:prstGeom prst="rect">
            <a:avLst/>
          </a:prstGeom>
          <a:noFill/>
          <a:ln w="9525">
            <a:noFill/>
            <a:miter lim="800000"/>
            <a:headEnd/>
            <a:tailEnd/>
          </a:ln>
        </p:spPr>
        <p:txBody>
          <a:bodyPr/>
          <a:lstStyle/>
          <a:p>
            <a:endParaRPr lang="en-GB"/>
          </a:p>
        </p:txBody>
      </p:sp>
      <p:sp>
        <p:nvSpPr>
          <p:cNvPr id="24579" name="Text Box 4"/>
          <p:cNvSpPr txBox="1">
            <a:spLocks noChangeArrowheads="1"/>
          </p:cNvSpPr>
          <p:nvPr/>
        </p:nvSpPr>
        <p:spPr bwMode="auto">
          <a:xfrm>
            <a:off x="2871788" y="2027238"/>
            <a:ext cx="2617787" cy="1035050"/>
          </a:xfrm>
          <a:prstGeom prst="rect">
            <a:avLst/>
          </a:prstGeom>
          <a:solidFill>
            <a:srgbClr val="CAD2D4"/>
          </a:solidFill>
          <a:ln w="38100" cmpd="dbl">
            <a:solidFill>
              <a:srgbClr val="CC0000"/>
            </a:solidFill>
            <a:miter lim="800000"/>
            <a:headEnd/>
            <a:tailEnd/>
          </a:ln>
        </p:spPr>
        <p:txBody>
          <a:bodyPr lIns="62179" tIns="31090" rIns="62179" bIns="31090"/>
          <a:lstStyle/>
          <a:p>
            <a:r>
              <a:rPr lang="en-GB" sz="2000">
                <a:solidFill>
                  <a:srgbClr val="000000"/>
                </a:solidFill>
              </a:rPr>
              <a:t>Local Flood Risk Strategy &amp; Management Plan</a:t>
            </a:r>
            <a:endParaRPr lang="en-GB" sz="2000" baseline="-25000"/>
          </a:p>
        </p:txBody>
      </p:sp>
      <p:sp>
        <p:nvSpPr>
          <p:cNvPr id="24580" name="Text Box 5"/>
          <p:cNvSpPr txBox="1">
            <a:spLocks noChangeArrowheads="1"/>
          </p:cNvSpPr>
          <p:nvPr/>
        </p:nvSpPr>
        <p:spPr bwMode="auto">
          <a:xfrm>
            <a:off x="1311275" y="1127125"/>
            <a:ext cx="2735263" cy="407988"/>
          </a:xfrm>
          <a:prstGeom prst="rect">
            <a:avLst/>
          </a:prstGeom>
          <a:noFill/>
          <a:ln w="9525">
            <a:solidFill>
              <a:srgbClr val="000000"/>
            </a:solidFill>
            <a:miter lim="800000"/>
            <a:headEnd/>
            <a:tailEnd/>
          </a:ln>
        </p:spPr>
        <p:txBody>
          <a:bodyPr lIns="62179" tIns="31090" rIns="62179" bIns="31090"/>
          <a:lstStyle/>
          <a:p>
            <a:r>
              <a:rPr lang="en-GB" sz="2000">
                <a:solidFill>
                  <a:srgbClr val="000000"/>
                </a:solidFill>
              </a:rPr>
              <a:t>Flood Risk Regs 2009 </a:t>
            </a:r>
            <a:endParaRPr lang="en-GB" sz="2000" baseline="-25000"/>
          </a:p>
        </p:txBody>
      </p:sp>
      <p:sp>
        <p:nvSpPr>
          <p:cNvPr id="24581" name="Text Box 6"/>
          <p:cNvSpPr txBox="1">
            <a:spLocks noChangeArrowheads="1"/>
          </p:cNvSpPr>
          <p:nvPr/>
        </p:nvSpPr>
        <p:spPr bwMode="auto">
          <a:xfrm>
            <a:off x="827088" y="3357563"/>
            <a:ext cx="1868487" cy="2776537"/>
          </a:xfrm>
          <a:prstGeom prst="rect">
            <a:avLst/>
          </a:prstGeom>
          <a:noFill/>
          <a:ln w="9525">
            <a:solidFill>
              <a:srgbClr val="000000"/>
            </a:solidFill>
            <a:miter lim="800000"/>
            <a:headEnd/>
            <a:tailEnd/>
          </a:ln>
        </p:spPr>
        <p:txBody>
          <a:bodyPr lIns="62179" tIns="31090" rIns="62179" bIns="31090"/>
          <a:lstStyle/>
          <a:p>
            <a:r>
              <a:rPr lang="en-GB" sz="2000" b="1">
                <a:solidFill>
                  <a:srgbClr val="000000"/>
                </a:solidFill>
              </a:rPr>
              <a:t>National level evidence</a:t>
            </a:r>
          </a:p>
          <a:p>
            <a:endParaRPr lang="en-GB" sz="2000" b="1">
              <a:solidFill>
                <a:srgbClr val="000000"/>
              </a:solidFill>
            </a:endParaRPr>
          </a:p>
          <a:p>
            <a:pPr>
              <a:buSzPts val="1000"/>
              <a:buFont typeface="Arial" charset="0"/>
              <a:buNone/>
            </a:pPr>
            <a:r>
              <a:rPr lang="en-GB" sz="2000">
                <a:solidFill>
                  <a:srgbClr val="000000"/>
                </a:solidFill>
              </a:rPr>
              <a:t>EA National Flood &amp; Coastal Management Strategy</a:t>
            </a:r>
          </a:p>
          <a:p>
            <a:pPr>
              <a:buSzPts val="1000"/>
              <a:buFont typeface="Arial" charset="0"/>
              <a:buChar char="•"/>
            </a:pPr>
            <a:r>
              <a:rPr lang="en-GB" sz="2000">
                <a:solidFill>
                  <a:srgbClr val="000000"/>
                </a:solidFill>
              </a:rPr>
              <a:t>PPS 25</a:t>
            </a:r>
          </a:p>
          <a:p>
            <a:endParaRPr lang="en-GB" sz="2000" baseline="-25000"/>
          </a:p>
        </p:txBody>
      </p:sp>
      <p:sp>
        <p:nvSpPr>
          <p:cNvPr id="24582" name="Text Box 7"/>
          <p:cNvSpPr txBox="1">
            <a:spLocks noChangeArrowheads="1"/>
          </p:cNvSpPr>
          <p:nvPr/>
        </p:nvSpPr>
        <p:spPr bwMode="auto">
          <a:xfrm>
            <a:off x="3184525" y="3389313"/>
            <a:ext cx="2144713" cy="2560637"/>
          </a:xfrm>
          <a:prstGeom prst="rect">
            <a:avLst/>
          </a:prstGeom>
          <a:noFill/>
          <a:ln w="9525">
            <a:solidFill>
              <a:srgbClr val="000000"/>
            </a:solidFill>
            <a:miter lim="800000"/>
            <a:headEnd/>
            <a:tailEnd/>
          </a:ln>
        </p:spPr>
        <p:txBody>
          <a:bodyPr lIns="62179" tIns="31090" rIns="62179" bIns="31090"/>
          <a:lstStyle/>
          <a:p>
            <a:r>
              <a:rPr lang="en-GB" sz="2000" b="1">
                <a:solidFill>
                  <a:srgbClr val="000000"/>
                </a:solidFill>
              </a:rPr>
              <a:t>Regional level evidence</a:t>
            </a:r>
          </a:p>
          <a:p>
            <a:endParaRPr lang="en-GB" sz="2000">
              <a:solidFill>
                <a:srgbClr val="000000"/>
              </a:solidFill>
            </a:endParaRPr>
          </a:p>
          <a:p>
            <a:r>
              <a:rPr lang="en-GB" sz="2000">
                <a:solidFill>
                  <a:srgbClr val="000000"/>
                </a:solidFill>
              </a:rPr>
              <a:t>CFMP</a:t>
            </a:r>
          </a:p>
          <a:p>
            <a:pPr>
              <a:buSzPts val="1000"/>
              <a:buFont typeface="Arial" charset="0"/>
              <a:buNone/>
            </a:pPr>
            <a:r>
              <a:rPr lang="en-GB" sz="2000">
                <a:solidFill>
                  <a:srgbClr val="000000"/>
                </a:solidFill>
              </a:rPr>
              <a:t>RFRA</a:t>
            </a:r>
          </a:p>
          <a:p>
            <a:pPr>
              <a:buSzPts val="1000"/>
              <a:buFont typeface="Arial" charset="0"/>
              <a:buNone/>
            </a:pPr>
            <a:r>
              <a:rPr lang="en-GB" sz="2000">
                <a:solidFill>
                  <a:srgbClr val="000000"/>
                </a:solidFill>
              </a:rPr>
              <a:t>RBMP</a:t>
            </a:r>
          </a:p>
          <a:p>
            <a:pPr>
              <a:buSzPts val="1000"/>
              <a:buFont typeface="Arial" charset="0"/>
              <a:buNone/>
            </a:pPr>
            <a:r>
              <a:rPr lang="en-GB" sz="2000">
                <a:solidFill>
                  <a:srgbClr val="000000"/>
                </a:solidFill>
              </a:rPr>
              <a:t>TE2100</a:t>
            </a:r>
            <a:endParaRPr lang="en-GB" sz="2000" baseline="-25000"/>
          </a:p>
        </p:txBody>
      </p:sp>
      <p:sp>
        <p:nvSpPr>
          <p:cNvPr id="24583" name="Text Box 8"/>
          <p:cNvSpPr txBox="1">
            <a:spLocks noChangeArrowheads="1"/>
          </p:cNvSpPr>
          <p:nvPr/>
        </p:nvSpPr>
        <p:spPr bwMode="auto">
          <a:xfrm>
            <a:off x="5913438" y="3389313"/>
            <a:ext cx="2693987" cy="2560637"/>
          </a:xfrm>
          <a:prstGeom prst="rect">
            <a:avLst/>
          </a:prstGeom>
          <a:noFill/>
          <a:ln w="9525">
            <a:solidFill>
              <a:srgbClr val="000000"/>
            </a:solidFill>
            <a:miter lim="800000"/>
            <a:headEnd/>
            <a:tailEnd/>
          </a:ln>
        </p:spPr>
        <p:txBody>
          <a:bodyPr lIns="62179" tIns="31090" rIns="62179" bIns="31090"/>
          <a:lstStyle/>
          <a:p>
            <a:r>
              <a:rPr lang="en-GB" sz="2000" b="1">
                <a:solidFill>
                  <a:srgbClr val="000000"/>
                </a:solidFill>
              </a:rPr>
              <a:t>Local level evidence</a:t>
            </a:r>
          </a:p>
          <a:p>
            <a:endParaRPr lang="en-GB" sz="2000">
              <a:solidFill>
                <a:srgbClr val="000000"/>
              </a:solidFill>
            </a:endParaRPr>
          </a:p>
          <a:p>
            <a:endParaRPr lang="en-GB" sz="2000">
              <a:solidFill>
                <a:srgbClr val="000000"/>
              </a:solidFill>
            </a:endParaRPr>
          </a:p>
          <a:p>
            <a:r>
              <a:rPr lang="en-GB" sz="2000">
                <a:solidFill>
                  <a:srgbClr val="000000"/>
                </a:solidFill>
              </a:rPr>
              <a:t>PFRA</a:t>
            </a:r>
          </a:p>
          <a:p>
            <a:pPr>
              <a:buSzPts val="1000"/>
              <a:buFont typeface="Arial" charset="0"/>
              <a:buNone/>
            </a:pPr>
            <a:r>
              <a:rPr lang="en-GB" sz="2000">
                <a:solidFill>
                  <a:srgbClr val="000000"/>
                </a:solidFill>
              </a:rPr>
              <a:t>SWMP</a:t>
            </a:r>
          </a:p>
          <a:p>
            <a:pPr>
              <a:buSzPts val="1000"/>
              <a:buFont typeface="Arial" charset="0"/>
              <a:buNone/>
            </a:pPr>
            <a:r>
              <a:rPr lang="en-GB" sz="2000">
                <a:solidFill>
                  <a:srgbClr val="000000"/>
                </a:solidFill>
              </a:rPr>
              <a:t>SFRA </a:t>
            </a:r>
            <a:r>
              <a:rPr lang="en-GB">
                <a:solidFill>
                  <a:srgbClr val="000000"/>
                </a:solidFill>
              </a:rPr>
              <a:t>could be built into a single document</a:t>
            </a:r>
          </a:p>
          <a:p>
            <a:pPr>
              <a:buSzPts val="1000"/>
              <a:buFont typeface="Arial" charset="0"/>
              <a:buNone/>
            </a:pPr>
            <a:endParaRPr lang="en-GB" sz="2000" baseline="-25000"/>
          </a:p>
        </p:txBody>
      </p:sp>
      <p:sp>
        <p:nvSpPr>
          <p:cNvPr id="24584" name="Line 9"/>
          <p:cNvSpPr>
            <a:spLocks noChangeShapeType="1"/>
          </p:cNvSpPr>
          <p:nvPr/>
        </p:nvSpPr>
        <p:spPr bwMode="auto">
          <a:xfrm flipV="1">
            <a:off x="2716213" y="3076575"/>
            <a:ext cx="550862" cy="312738"/>
          </a:xfrm>
          <a:prstGeom prst="line">
            <a:avLst/>
          </a:prstGeom>
          <a:noFill/>
          <a:ln w="9525">
            <a:solidFill>
              <a:srgbClr val="000000"/>
            </a:solidFill>
            <a:round/>
            <a:headEnd/>
            <a:tailEnd type="triangle" w="med" len="med"/>
          </a:ln>
        </p:spPr>
        <p:txBody>
          <a:bodyPr/>
          <a:lstStyle/>
          <a:p>
            <a:endParaRPr lang="fr-FR"/>
          </a:p>
        </p:txBody>
      </p:sp>
      <p:sp>
        <p:nvSpPr>
          <p:cNvPr id="24585" name="Line 10"/>
          <p:cNvSpPr>
            <a:spLocks noChangeShapeType="1"/>
          </p:cNvSpPr>
          <p:nvPr/>
        </p:nvSpPr>
        <p:spPr bwMode="auto">
          <a:xfrm flipH="1" flipV="1">
            <a:off x="5291138" y="3076575"/>
            <a:ext cx="627062" cy="312738"/>
          </a:xfrm>
          <a:prstGeom prst="line">
            <a:avLst/>
          </a:prstGeom>
          <a:noFill/>
          <a:ln w="9525">
            <a:solidFill>
              <a:srgbClr val="000000"/>
            </a:solidFill>
            <a:round/>
            <a:headEnd/>
            <a:tailEnd type="triangle" w="med" len="med"/>
          </a:ln>
        </p:spPr>
        <p:txBody>
          <a:bodyPr/>
          <a:lstStyle/>
          <a:p>
            <a:endParaRPr lang="fr-FR"/>
          </a:p>
        </p:txBody>
      </p:sp>
      <p:sp>
        <p:nvSpPr>
          <p:cNvPr id="24586" name="Line 11"/>
          <p:cNvSpPr>
            <a:spLocks noChangeShapeType="1"/>
          </p:cNvSpPr>
          <p:nvPr/>
        </p:nvSpPr>
        <p:spPr bwMode="auto">
          <a:xfrm flipV="1">
            <a:off x="4198938" y="3076575"/>
            <a:ext cx="0" cy="312738"/>
          </a:xfrm>
          <a:prstGeom prst="line">
            <a:avLst/>
          </a:prstGeom>
          <a:noFill/>
          <a:ln w="9525">
            <a:solidFill>
              <a:srgbClr val="000000"/>
            </a:solidFill>
            <a:round/>
            <a:headEnd/>
            <a:tailEnd type="triangle" w="med" len="med"/>
          </a:ln>
        </p:spPr>
        <p:txBody>
          <a:bodyPr/>
          <a:lstStyle/>
          <a:p>
            <a:endParaRPr lang="fr-FR"/>
          </a:p>
        </p:txBody>
      </p:sp>
      <p:sp>
        <p:nvSpPr>
          <p:cNvPr id="24587" name="Line 12"/>
          <p:cNvSpPr>
            <a:spLocks noChangeShapeType="1"/>
          </p:cNvSpPr>
          <p:nvPr/>
        </p:nvSpPr>
        <p:spPr bwMode="auto">
          <a:xfrm>
            <a:off x="3184525" y="1516063"/>
            <a:ext cx="0" cy="468312"/>
          </a:xfrm>
          <a:prstGeom prst="line">
            <a:avLst/>
          </a:prstGeom>
          <a:noFill/>
          <a:ln w="9525">
            <a:solidFill>
              <a:srgbClr val="000000"/>
            </a:solidFill>
            <a:round/>
            <a:headEnd/>
            <a:tailEnd type="triangle" w="med" len="med"/>
          </a:ln>
        </p:spPr>
        <p:txBody>
          <a:bodyPr/>
          <a:lstStyle/>
          <a:p>
            <a:endParaRPr lang="fr-FR"/>
          </a:p>
        </p:txBody>
      </p:sp>
      <p:sp>
        <p:nvSpPr>
          <p:cNvPr id="24588" name="Text Box 13"/>
          <p:cNvSpPr txBox="1">
            <a:spLocks noChangeArrowheads="1"/>
          </p:cNvSpPr>
          <p:nvPr/>
        </p:nvSpPr>
        <p:spPr bwMode="auto">
          <a:xfrm>
            <a:off x="4510088" y="1127125"/>
            <a:ext cx="4386262" cy="407988"/>
          </a:xfrm>
          <a:prstGeom prst="rect">
            <a:avLst/>
          </a:prstGeom>
          <a:noFill/>
          <a:ln w="9525">
            <a:solidFill>
              <a:srgbClr val="000000"/>
            </a:solidFill>
            <a:miter lim="800000"/>
            <a:headEnd/>
            <a:tailEnd/>
          </a:ln>
        </p:spPr>
        <p:txBody>
          <a:bodyPr lIns="62179" tIns="31090" rIns="62179" bIns="31090"/>
          <a:lstStyle/>
          <a:p>
            <a:r>
              <a:rPr lang="en-GB" sz="2000">
                <a:solidFill>
                  <a:srgbClr val="000000"/>
                </a:solidFill>
              </a:rPr>
              <a:t>Flood &amp; Water Management Act 2010</a:t>
            </a:r>
            <a:endParaRPr lang="en-GB" sz="2000" baseline="-25000"/>
          </a:p>
        </p:txBody>
      </p:sp>
      <p:sp>
        <p:nvSpPr>
          <p:cNvPr id="24589" name="Line 14"/>
          <p:cNvSpPr>
            <a:spLocks noChangeShapeType="1"/>
          </p:cNvSpPr>
          <p:nvPr/>
        </p:nvSpPr>
        <p:spPr bwMode="auto">
          <a:xfrm>
            <a:off x="5057775" y="1516063"/>
            <a:ext cx="0" cy="468312"/>
          </a:xfrm>
          <a:prstGeom prst="line">
            <a:avLst/>
          </a:prstGeom>
          <a:noFill/>
          <a:ln w="9525">
            <a:solidFill>
              <a:srgbClr val="000000"/>
            </a:solidFill>
            <a:round/>
            <a:headEnd/>
            <a:tailEnd type="triangle" w="med" len="med"/>
          </a:ln>
        </p:spPr>
        <p:txBody>
          <a:bodyPr/>
          <a:lstStyle/>
          <a:p>
            <a:endParaRPr lang="fr-F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p:cNvPicPr>
            <a:picLocks noChangeAspect="1" noChangeArrowheads="1"/>
          </p:cNvPicPr>
          <p:nvPr/>
        </p:nvPicPr>
        <p:blipFill>
          <a:blip r:embed="rId2"/>
          <a:srcRect/>
          <a:stretch>
            <a:fillRect/>
          </a:stretch>
        </p:blipFill>
        <p:spPr bwMode="auto">
          <a:xfrm>
            <a:off x="684213" y="981075"/>
            <a:ext cx="8323262" cy="4851400"/>
          </a:xfrm>
          <a:prstGeom prst="rect">
            <a:avLst/>
          </a:prstGeom>
          <a:noFill/>
          <a:ln w="9525">
            <a:noFill/>
            <a:miter lim="800000"/>
            <a:headEnd/>
            <a:tailEnd/>
          </a:ln>
        </p:spPr>
      </p:pic>
      <p:sp>
        <p:nvSpPr>
          <p:cNvPr id="25602" name="Text Box 3"/>
          <p:cNvSpPr txBox="1">
            <a:spLocks noChangeArrowheads="1"/>
          </p:cNvSpPr>
          <p:nvPr/>
        </p:nvSpPr>
        <p:spPr bwMode="auto">
          <a:xfrm>
            <a:off x="3924300" y="1484313"/>
            <a:ext cx="3203575" cy="376237"/>
          </a:xfrm>
          <a:prstGeom prst="rect">
            <a:avLst/>
          </a:prstGeom>
          <a:solidFill>
            <a:schemeClr val="bg1"/>
          </a:solidFill>
          <a:ln w="9525">
            <a:solidFill>
              <a:schemeClr val="tx1"/>
            </a:solidFill>
            <a:miter lim="800000"/>
            <a:headEnd/>
            <a:tailEnd/>
          </a:ln>
        </p:spPr>
        <p:txBody>
          <a:bodyPr wrap="none">
            <a:spAutoFit/>
          </a:bodyPr>
          <a:lstStyle/>
          <a:p>
            <a:r>
              <a:rPr lang="en-GB"/>
              <a:t>North Circular/A10 underpass</a:t>
            </a:r>
          </a:p>
        </p:txBody>
      </p:sp>
      <p:sp>
        <p:nvSpPr>
          <p:cNvPr id="25603" name="Text Box 4"/>
          <p:cNvSpPr txBox="1">
            <a:spLocks noChangeArrowheads="1"/>
          </p:cNvSpPr>
          <p:nvPr/>
        </p:nvSpPr>
        <p:spPr bwMode="auto">
          <a:xfrm>
            <a:off x="5651500" y="5157788"/>
            <a:ext cx="2022475" cy="376237"/>
          </a:xfrm>
          <a:prstGeom prst="rect">
            <a:avLst/>
          </a:prstGeom>
          <a:solidFill>
            <a:schemeClr val="bg1"/>
          </a:solidFill>
          <a:ln w="9525">
            <a:solidFill>
              <a:schemeClr val="tx1"/>
            </a:solidFill>
            <a:miter lim="800000"/>
            <a:headEnd/>
            <a:tailEnd/>
          </a:ln>
        </p:spPr>
        <p:txBody>
          <a:bodyPr wrap="none">
            <a:spAutoFit/>
          </a:bodyPr>
          <a:lstStyle/>
          <a:p>
            <a:r>
              <a:rPr lang="en-GB"/>
              <a:t>North Middx Hosp</a:t>
            </a:r>
          </a:p>
        </p:txBody>
      </p:sp>
      <p:sp>
        <p:nvSpPr>
          <p:cNvPr id="25604" name="Line 5"/>
          <p:cNvSpPr>
            <a:spLocks noChangeShapeType="1"/>
          </p:cNvSpPr>
          <p:nvPr/>
        </p:nvSpPr>
        <p:spPr bwMode="auto">
          <a:xfrm flipH="1" flipV="1">
            <a:off x="6588125" y="3573463"/>
            <a:ext cx="73025" cy="1584325"/>
          </a:xfrm>
          <a:prstGeom prst="line">
            <a:avLst/>
          </a:prstGeom>
          <a:noFill/>
          <a:ln w="9525">
            <a:solidFill>
              <a:schemeClr val="tx1"/>
            </a:solidFill>
            <a:round/>
            <a:headEnd/>
            <a:tailEnd type="triangle" w="med" len="med"/>
          </a:ln>
        </p:spPr>
        <p:txBody>
          <a:bodyPr/>
          <a:lstStyle/>
          <a:p>
            <a:endParaRPr lang="fr-FR"/>
          </a:p>
        </p:txBody>
      </p:sp>
      <p:sp>
        <p:nvSpPr>
          <p:cNvPr id="25605" name="Line 6"/>
          <p:cNvSpPr>
            <a:spLocks noChangeShapeType="1"/>
          </p:cNvSpPr>
          <p:nvPr/>
        </p:nvSpPr>
        <p:spPr bwMode="auto">
          <a:xfrm flipH="1">
            <a:off x="1619250" y="1196975"/>
            <a:ext cx="1296988" cy="0"/>
          </a:xfrm>
          <a:prstGeom prst="line">
            <a:avLst/>
          </a:prstGeom>
          <a:noFill/>
          <a:ln w="9525">
            <a:solidFill>
              <a:schemeClr val="tx1"/>
            </a:solidFill>
            <a:round/>
            <a:headEnd/>
            <a:tailEnd type="triangle" w="med" len="med"/>
          </a:ln>
        </p:spPr>
        <p:txBody>
          <a:bodyPr/>
          <a:lstStyle/>
          <a:p>
            <a:endParaRPr lang="fr-FR"/>
          </a:p>
        </p:txBody>
      </p:sp>
      <p:sp>
        <p:nvSpPr>
          <p:cNvPr id="45063" name="Text Box 7"/>
          <p:cNvSpPr txBox="1">
            <a:spLocks noChangeArrowheads="1"/>
          </p:cNvSpPr>
          <p:nvPr/>
        </p:nvSpPr>
        <p:spPr bwMode="auto">
          <a:xfrm>
            <a:off x="2195513" y="0"/>
            <a:ext cx="5759450" cy="1431925"/>
          </a:xfrm>
          <a:prstGeom prst="rect">
            <a:avLst/>
          </a:prstGeom>
          <a:solidFill>
            <a:schemeClr val="bg1"/>
          </a:solidFill>
          <a:ln w="9525">
            <a:noFill/>
            <a:miter lim="800000"/>
            <a:headEnd/>
            <a:tailEnd/>
          </a:ln>
          <a:effectLst/>
        </p:spPr>
        <p:txBody>
          <a:bodyPr>
            <a:spAutoFit/>
          </a:bodyPr>
          <a:lstStyle/>
          <a:p>
            <a:endParaRPr lang="en-GB" sz="1600"/>
          </a:p>
          <a:p>
            <a:r>
              <a:rPr lang="en-GB" sz="2400"/>
              <a:t>Flood Depth – CDA Group4_009 1in 100year +CC</a:t>
            </a:r>
          </a:p>
          <a:p>
            <a:endParaRPr lang="en-GB" sz="2400"/>
          </a:p>
        </p:txBody>
      </p:sp>
      <p:sp>
        <p:nvSpPr>
          <p:cNvPr id="25607" name="Text Box 8"/>
          <p:cNvSpPr txBox="1">
            <a:spLocks noChangeArrowheads="1"/>
          </p:cNvSpPr>
          <p:nvPr/>
        </p:nvSpPr>
        <p:spPr bwMode="auto">
          <a:xfrm>
            <a:off x="1165225" y="4221163"/>
            <a:ext cx="4702175" cy="650875"/>
          </a:xfrm>
          <a:prstGeom prst="rect">
            <a:avLst/>
          </a:prstGeom>
          <a:solidFill>
            <a:schemeClr val="bg1"/>
          </a:solidFill>
          <a:ln w="9525">
            <a:solidFill>
              <a:schemeClr val="tx1"/>
            </a:solidFill>
            <a:miter lim="800000"/>
            <a:headEnd/>
            <a:tailEnd/>
          </a:ln>
        </p:spPr>
        <p:txBody>
          <a:bodyPr wrap="none">
            <a:spAutoFit/>
          </a:bodyPr>
          <a:lstStyle/>
          <a:p>
            <a:r>
              <a:rPr lang="en-GB"/>
              <a:t>Watermill Lane – cul de sac</a:t>
            </a:r>
          </a:p>
          <a:p>
            <a:r>
              <a:rPr lang="en-GB"/>
              <a:t>Containing Care home &amp; NHS ancillary plant</a:t>
            </a:r>
          </a:p>
        </p:txBody>
      </p:sp>
      <p:sp>
        <p:nvSpPr>
          <p:cNvPr id="25608" name="Line 9"/>
          <p:cNvSpPr>
            <a:spLocks noChangeShapeType="1"/>
          </p:cNvSpPr>
          <p:nvPr/>
        </p:nvSpPr>
        <p:spPr bwMode="auto">
          <a:xfrm flipV="1">
            <a:off x="5341938" y="3284538"/>
            <a:ext cx="0" cy="863600"/>
          </a:xfrm>
          <a:prstGeom prst="line">
            <a:avLst/>
          </a:prstGeom>
          <a:noFill/>
          <a:ln w="38100">
            <a:solidFill>
              <a:schemeClr val="tx1"/>
            </a:solidFill>
            <a:round/>
            <a:headEnd/>
            <a:tailEnd type="triangle" w="med" len="med"/>
          </a:ln>
        </p:spPr>
        <p:txBody>
          <a:bodyPr/>
          <a:lstStyle/>
          <a:p>
            <a:endParaRPr lang="fr-F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735013" y="692150"/>
            <a:ext cx="8158162" cy="1189038"/>
          </a:xfrm>
        </p:spPr>
        <p:txBody>
          <a:bodyPr/>
          <a:lstStyle/>
          <a:p>
            <a:r>
              <a:rPr lang="en-GB" sz="3200" smtClean="0"/>
              <a:t>How will climate change increase flood risk?</a:t>
            </a:r>
          </a:p>
        </p:txBody>
      </p:sp>
      <p:pic>
        <p:nvPicPr>
          <p:cNvPr id="26626" name="Picture 6"/>
          <p:cNvPicPr>
            <a:picLocks noChangeAspect="1" noChangeArrowheads="1"/>
          </p:cNvPicPr>
          <p:nvPr/>
        </p:nvPicPr>
        <p:blipFill>
          <a:blip r:embed="rId2"/>
          <a:srcRect/>
          <a:stretch>
            <a:fillRect/>
          </a:stretch>
        </p:blipFill>
        <p:spPr bwMode="auto">
          <a:xfrm>
            <a:off x="973138" y="1881188"/>
            <a:ext cx="7559675" cy="3852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p:cNvPicPr>
            <a:picLocks noChangeAspect="1" noChangeArrowheads="1"/>
          </p:cNvPicPr>
          <p:nvPr/>
        </p:nvPicPr>
        <p:blipFill>
          <a:blip r:embed="rId3"/>
          <a:srcRect b="46344"/>
          <a:stretch>
            <a:fillRect/>
          </a:stretch>
        </p:blipFill>
        <p:spPr bwMode="auto">
          <a:xfrm>
            <a:off x="828675" y="1773238"/>
            <a:ext cx="8135938" cy="3295650"/>
          </a:xfrm>
          <a:prstGeom prst="rect">
            <a:avLst/>
          </a:prstGeom>
          <a:noFill/>
          <a:ln w="9525">
            <a:noFill/>
            <a:miter lim="800000"/>
            <a:headEnd/>
            <a:tailEnd/>
          </a:ln>
        </p:spPr>
      </p:pic>
      <p:sp>
        <p:nvSpPr>
          <p:cNvPr id="27650" name="Rectangle 3"/>
          <p:cNvSpPr>
            <a:spLocks noGrp="1" noChangeArrowheads="1"/>
          </p:cNvSpPr>
          <p:nvPr>
            <p:ph type="title"/>
          </p:nvPr>
        </p:nvSpPr>
        <p:spPr>
          <a:xfrm>
            <a:off x="395288" y="641350"/>
            <a:ext cx="8569325" cy="1347788"/>
          </a:xfrm>
        </p:spPr>
        <p:txBody>
          <a:bodyPr/>
          <a:lstStyle/>
          <a:p>
            <a:r>
              <a:rPr lang="en-GB" sz="4000" smtClean="0"/>
              <a:t>Projecting future flood risk </a:t>
            </a:r>
          </a:p>
        </p:txBody>
      </p:sp>
      <p:sp>
        <p:nvSpPr>
          <p:cNvPr id="27651" name="Rectangle 4"/>
          <p:cNvSpPr>
            <a:spLocks noGrp="1" noChangeArrowheads="1"/>
          </p:cNvSpPr>
          <p:nvPr>
            <p:ph type="body" idx="1"/>
          </p:nvPr>
        </p:nvSpPr>
        <p:spPr>
          <a:xfrm>
            <a:off x="830263" y="4868863"/>
            <a:ext cx="8075612" cy="609600"/>
          </a:xfrm>
          <a:solidFill>
            <a:schemeClr val="bg1"/>
          </a:solidFill>
        </p:spPr>
        <p:txBody>
          <a:bodyPr/>
          <a:lstStyle/>
          <a:p>
            <a:pPr>
              <a:lnSpc>
                <a:spcPct val="80000"/>
              </a:lnSpc>
              <a:buFontTx/>
              <a:buNone/>
            </a:pPr>
            <a:endParaRPr lang="en-GB" sz="600" smtClean="0"/>
          </a:p>
          <a:p>
            <a:pPr>
              <a:lnSpc>
                <a:spcPct val="80000"/>
              </a:lnSpc>
              <a:buFontTx/>
              <a:buNone/>
            </a:pPr>
            <a:endParaRPr lang="en-GB" sz="600" smtClean="0"/>
          </a:p>
          <a:p>
            <a:pPr>
              <a:lnSpc>
                <a:spcPct val="80000"/>
              </a:lnSpc>
              <a:buFontTx/>
              <a:buNone/>
            </a:pPr>
            <a:r>
              <a:rPr lang="en-GB" sz="1200" smtClean="0"/>
              <a:t>Source : Ofwat (July 2010). Changes in the frequency of extreme rainfall for selected towns and cities. http://www.ofwat.gov.uk/sustainability/climatechange/rpt_com_met_rainfall.pdf</a:t>
            </a:r>
          </a:p>
        </p:txBody>
      </p:sp>
      <p:sp>
        <p:nvSpPr>
          <p:cNvPr id="37894" name="Oval 6"/>
          <p:cNvSpPr>
            <a:spLocks noChangeArrowheads="1"/>
          </p:cNvSpPr>
          <p:nvPr/>
        </p:nvSpPr>
        <p:spPr bwMode="auto">
          <a:xfrm rot="1508585">
            <a:off x="827088" y="3222625"/>
            <a:ext cx="3500437" cy="1069975"/>
          </a:xfrm>
          <a:prstGeom prst="ellipse">
            <a:avLst/>
          </a:prstGeom>
          <a:noFill/>
          <a:ln w="38100">
            <a:solidFill>
              <a:srgbClr val="FF0000"/>
            </a:solidFill>
            <a:round/>
            <a:headEnd/>
            <a:tailEnd/>
          </a:ln>
        </p:spPr>
        <p:txBody>
          <a:bodyPr wrap="none" anchor="ctr"/>
          <a:lstStyle/>
          <a:p>
            <a:pPr algn="ctr"/>
            <a:endParaRPr lang="en-GB"/>
          </a:p>
        </p:txBody>
      </p:sp>
      <p:sp>
        <p:nvSpPr>
          <p:cNvPr id="37895" name="Oval 7"/>
          <p:cNvSpPr>
            <a:spLocks noChangeArrowheads="1"/>
          </p:cNvSpPr>
          <p:nvPr/>
        </p:nvSpPr>
        <p:spPr bwMode="auto">
          <a:xfrm rot="1765364">
            <a:off x="5032375" y="3284538"/>
            <a:ext cx="3500438" cy="1069975"/>
          </a:xfrm>
          <a:prstGeom prst="ellipse">
            <a:avLst/>
          </a:prstGeom>
          <a:noFill/>
          <a:ln w="38100">
            <a:solidFill>
              <a:srgbClr val="FF0000"/>
            </a:solidFill>
            <a:round/>
            <a:headEnd/>
            <a:tailEnd/>
          </a:ln>
        </p:spPr>
        <p:txBody>
          <a:bodyPr wrap="none" anchor="ctr"/>
          <a:lstStyle/>
          <a:p>
            <a:pPr algn="ctr"/>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7894"/>
                                        </p:tgtEl>
                                        <p:attrNameLst>
                                          <p:attrName>style.visibility</p:attrName>
                                        </p:attrNameLst>
                                      </p:cBhvr>
                                      <p:to>
                                        <p:strVal val="visible"/>
                                      </p:to>
                                    </p:set>
                                    <p:anim calcmode="lin" valueType="num">
                                      <p:cBhvr>
                                        <p:cTn id="7" dur="1000" fill="hold"/>
                                        <p:tgtEl>
                                          <p:spTgt spid="37894"/>
                                        </p:tgtEl>
                                        <p:attrNameLst>
                                          <p:attrName>ppt_w</p:attrName>
                                        </p:attrNameLst>
                                      </p:cBhvr>
                                      <p:tavLst>
                                        <p:tav tm="0">
                                          <p:val>
                                            <p:strVal val="#ppt_w*0.70"/>
                                          </p:val>
                                        </p:tav>
                                        <p:tav tm="100000">
                                          <p:val>
                                            <p:strVal val="#ppt_w"/>
                                          </p:val>
                                        </p:tav>
                                      </p:tavLst>
                                    </p:anim>
                                    <p:anim calcmode="lin" valueType="num">
                                      <p:cBhvr>
                                        <p:cTn id="8" dur="1000" fill="hold"/>
                                        <p:tgtEl>
                                          <p:spTgt spid="37894"/>
                                        </p:tgtEl>
                                        <p:attrNameLst>
                                          <p:attrName>ppt_h</p:attrName>
                                        </p:attrNameLst>
                                      </p:cBhvr>
                                      <p:tavLst>
                                        <p:tav tm="0">
                                          <p:val>
                                            <p:strVal val="#ppt_h"/>
                                          </p:val>
                                        </p:tav>
                                        <p:tav tm="100000">
                                          <p:val>
                                            <p:strVal val="#ppt_h"/>
                                          </p:val>
                                        </p:tav>
                                      </p:tavLst>
                                    </p:anim>
                                    <p:animEffect transition="in" filter="fade">
                                      <p:cBhvr>
                                        <p:cTn id="9" dur="1000"/>
                                        <p:tgtEl>
                                          <p:spTgt spid="3789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7895"/>
                                        </p:tgtEl>
                                        <p:attrNameLst>
                                          <p:attrName>style.visibility</p:attrName>
                                        </p:attrNameLst>
                                      </p:cBhvr>
                                      <p:to>
                                        <p:strVal val="visible"/>
                                      </p:to>
                                    </p:set>
                                    <p:anim calcmode="lin" valueType="num">
                                      <p:cBhvr>
                                        <p:cTn id="14" dur="1000" fill="hold"/>
                                        <p:tgtEl>
                                          <p:spTgt spid="37895"/>
                                        </p:tgtEl>
                                        <p:attrNameLst>
                                          <p:attrName>ppt_w</p:attrName>
                                        </p:attrNameLst>
                                      </p:cBhvr>
                                      <p:tavLst>
                                        <p:tav tm="0">
                                          <p:val>
                                            <p:strVal val="#ppt_w*0.70"/>
                                          </p:val>
                                        </p:tav>
                                        <p:tav tm="100000">
                                          <p:val>
                                            <p:strVal val="#ppt_w"/>
                                          </p:val>
                                        </p:tav>
                                      </p:tavLst>
                                    </p:anim>
                                    <p:anim calcmode="lin" valueType="num">
                                      <p:cBhvr>
                                        <p:cTn id="15" dur="1000" fill="hold"/>
                                        <p:tgtEl>
                                          <p:spTgt spid="37895"/>
                                        </p:tgtEl>
                                        <p:attrNameLst>
                                          <p:attrName>ppt_h</p:attrName>
                                        </p:attrNameLst>
                                      </p:cBhvr>
                                      <p:tavLst>
                                        <p:tav tm="0">
                                          <p:val>
                                            <p:strVal val="#ppt_h"/>
                                          </p:val>
                                        </p:tav>
                                        <p:tav tm="100000">
                                          <p:val>
                                            <p:strVal val="#ppt_h"/>
                                          </p:val>
                                        </p:tav>
                                      </p:tavLst>
                                    </p:anim>
                                    <p:animEffect transition="in" filter="fade">
                                      <p:cBhvr>
                                        <p:cTn id="16" dur="1000"/>
                                        <p:tgtEl>
                                          <p:spTgt spid="378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4" grpId="0" animBg="1"/>
      <p:bldP spid="378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663575" y="557213"/>
            <a:ext cx="8229600" cy="1143000"/>
          </a:xfrm>
        </p:spPr>
        <p:txBody>
          <a:bodyPr/>
          <a:lstStyle/>
          <a:p>
            <a:r>
              <a:rPr lang="en-GB" sz="4000" smtClean="0"/>
              <a:t>Closing the ‘adaptation gap’</a:t>
            </a:r>
          </a:p>
        </p:txBody>
      </p:sp>
      <p:pic>
        <p:nvPicPr>
          <p:cNvPr id="29698" name="Object 1"/>
          <p:cNvPicPr>
            <a:picLocks noChangeArrowheads="1"/>
          </p:cNvPicPr>
          <p:nvPr/>
        </p:nvPicPr>
        <p:blipFill>
          <a:blip r:embed="rId2"/>
          <a:srcRect l="-1530" t="-5734" r="-5368" b="-2475"/>
          <a:stretch>
            <a:fillRect/>
          </a:stretch>
        </p:blipFill>
        <p:spPr bwMode="auto">
          <a:xfrm>
            <a:off x="539750" y="1455738"/>
            <a:ext cx="8064500" cy="4751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ctrTitle"/>
          </p:nvPr>
        </p:nvSpPr>
        <p:spPr>
          <a:xfrm>
            <a:off x="755650" y="765175"/>
            <a:ext cx="7772400" cy="1196975"/>
          </a:xfrm>
        </p:spPr>
        <p:txBody>
          <a:bodyPr/>
          <a:lstStyle/>
          <a:p>
            <a:r>
              <a:rPr lang="en-GB" sz="3600" smtClean="0">
                <a:solidFill>
                  <a:schemeClr val="tx1"/>
                </a:solidFill>
              </a:rPr>
              <a:t>Links between Drain London and Rain Gain</a:t>
            </a:r>
          </a:p>
        </p:txBody>
      </p:sp>
      <p:sp>
        <p:nvSpPr>
          <p:cNvPr id="30722" name="Subtitle 2"/>
          <p:cNvSpPr>
            <a:spLocks noGrp="1"/>
          </p:cNvSpPr>
          <p:nvPr>
            <p:ph type="subTitle" idx="1"/>
          </p:nvPr>
        </p:nvSpPr>
        <p:spPr>
          <a:xfrm>
            <a:off x="900113" y="2060575"/>
            <a:ext cx="7775575" cy="2951163"/>
          </a:xfrm>
        </p:spPr>
        <p:txBody>
          <a:bodyPr/>
          <a:lstStyle/>
          <a:p>
            <a:pPr algn="l">
              <a:lnSpc>
                <a:spcPct val="80000"/>
              </a:lnSpc>
              <a:spcBef>
                <a:spcPct val="30000"/>
              </a:spcBef>
              <a:spcAft>
                <a:spcPts val="1200"/>
              </a:spcAft>
              <a:buFontTx/>
              <a:buChar char="-"/>
            </a:pPr>
            <a:r>
              <a:rPr lang="en-GB" sz="2400" smtClean="0"/>
              <a:t>  We have a ready-made Forum of key stakeholders</a:t>
            </a:r>
          </a:p>
          <a:p>
            <a:pPr marL="742950" lvl="1" indent="-285750" algn="l">
              <a:lnSpc>
                <a:spcPct val="80000"/>
              </a:lnSpc>
              <a:spcBef>
                <a:spcPct val="30000"/>
              </a:spcBef>
              <a:spcAft>
                <a:spcPts val="1200"/>
              </a:spcAft>
              <a:buFontTx/>
              <a:buChar char="-"/>
            </a:pPr>
            <a:r>
              <a:rPr lang="en-GB" sz="2200" smtClean="0"/>
              <a:t>“enabling environment” for testing the outputs from Rain Gain</a:t>
            </a:r>
          </a:p>
          <a:p>
            <a:pPr marL="742950" lvl="1" indent="-285750" algn="l">
              <a:lnSpc>
                <a:spcPct val="80000"/>
              </a:lnSpc>
              <a:spcBef>
                <a:spcPct val="30000"/>
              </a:spcBef>
              <a:spcAft>
                <a:spcPts val="1200"/>
              </a:spcAft>
              <a:buFontTx/>
              <a:buChar char="-"/>
            </a:pPr>
            <a:r>
              <a:rPr lang="en-GB" sz="2200" smtClean="0"/>
              <a:t>facilitate a full scale trial implementation in a borough </a:t>
            </a:r>
          </a:p>
          <a:p>
            <a:pPr marL="742950" lvl="1" indent="-285750" algn="l">
              <a:lnSpc>
                <a:spcPct val="80000"/>
              </a:lnSpc>
              <a:spcBef>
                <a:spcPct val="30000"/>
              </a:spcBef>
              <a:spcAft>
                <a:spcPts val="1200"/>
              </a:spcAft>
              <a:buFontTx/>
              <a:buChar char="-"/>
            </a:pPr>
            <a:r>
              <a:rPr lang="en-GB" sz="2200" smtClean="0"/>
              <a:t>joint capacity development at local government level</a:t>
            </a:r>
          </a:p>
          <a:p>
            <a:pPr algn="l">
              <a:lnSpc>
                <a:spcPct val="80000"/>
              </a:lnSpc>
              <a:spcBef>
                <a:spcPct val="30000"/>
              </a:spcBef>
              <a:spcAft>
                <a:spcPts val="1200"/>
              </a:spcAft>
              <a:buFontTx/>
              <a:buChar char="-"/>
            </a:pPr>
            <a:r>
              <a:rPr lang="en-GB" sz="2400" smtClean="0"/>
              <a:t>  Potential collaboration in additional fund raising</a:t>
            </a:r>
          </a:p>
          <a:p>
            <a:pPr algn="l">
              <a:lnSpc>
                <a:spcPct val="80000"/>
              </a:lnSpc>
              <a:spcBef>
                <a:spcPct val="30000"/>
              </a:spcBef>
              <a:spcAft>
                <a:spcPts val="1200"/>
              </a:spcAft>
              <a:buFontTx/>
              <a:buChar char="-"/>
            </a:pPr>
            <a:r>
              <a:rPr lang="en-GB" sz="2400" smtClean="0"/>
              <a:t>  We have good working relationship with national government</a:t>
            </a:r>
          </a:p>
          <a:p>
            <a:pPr>
              <a:lnSpc>
                <a:spcPct val="80000"/>
              </a:lnSpc>
              <a:spcAft>
                <a:spcPts val="1200"/>
              </a:spcAft>
              <a:buFontTx/>
              <a:buChar char="-"/>
            </a:pPr>
            <a:endParaRPr lang="en-GB" sz="280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2195513" y="188913"/>
            <a:ext cx="5688012" cy="725487"/>
          </a:xfrm>
          <a:solidFill>
            <a:schemeClr val="bg1"/>
          </a:solidFill>
        </p:spPr>
        <p:txBody>
          <a:bodyPr/>
          <a:lstStyle/>
          <a:p>
            <a:r>
              <a:rPr lang="en-GB" sz="2000" smtClean="0">
                <a:solidFill>
                  <a:schemeClr val="tx1"/>
                </a:solidFill>
              </a:rPr>
              <a:t>GLA will support improved rainfall monitoring over Greater London</a:t>
            </a:r>
          </a:p>
        </p:txBody>
      </p:sp>
      <p:pic>
        <p:nvPicPr>
          <p:cNvPr id="31746" name="Picture 2"/>
          <p:cNvPicPr>
            <a:picLocks noGrp="1" noChangeAspect="1" noChangeArrowheads="1"/>
          </p:cNvPicPr>
          <p:nvPr>
            <p:ph idx="1"/>
          </p:nvPr>
        </p:nvPicPr>
        <p:blipFill>
          <a:blip r:embed="rId3"/>
          <a:srcRect/>
          <a:stretch>
            <a:fillRect/>
          </a:stretch>
        </p:blipFill>
        <p:spPr>
          <a:xfrm>
            <a:off x="1079500" y="1196975"/>
            <a:ext cx="7885113" cy="464185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0" y="0"/>
            <a:ext cx="9036050" cy="1628775"/>
          </a:xfrm>
          <a:solidFill>
            <a:schemeClr val="bg1"/>
          </a:solidFill>
        </p:spPr>
        <p:txBody>
          <a:bodyPr/>
          <a:lstStyle/>
          <a:p>
            <a:r>
              <a:rPr lang="en-GB" sz="2500" smtClean="0">
                <a:solidFill>
                  <a:schemeClr val="tx1"/>
                </a:solidFill>
              </a:rPr>
              <a:t>GLA will promote and support link with other stakeholders and implementation of the project deliverables through the Drain London network</a:t>
            </a:r>
          </a:p>
        </p:txBody>
      </p:sp>
      <p:pic>
        <p:nvPicPr>
          <p:cNvPr id="33794" name="Picture 8" descr="D:\001. IMPERIAL COLLEGE\11. DIANE_CM\F008. Info Collaborative Platform\Stakeholder Description\Stakeholders Diagram\Stakeholder_Diagram.emf"/>
          <p:cNvPicPr>
            <a:picLocks noGrp="1"/>
          </p:cNvPicPr>
          <p:nvPr>
            <p:ph idx="1"/>
          </p:nvPr>
        </p:nvPicPr>
        <p:blipFill>
          <a:blip r:embed="rId3"/>
          <a:srcRect t="6387"/>
          <a:stretch>
            <a:fillRect/>
          </a:stretch>
        </p:blipFill>
        <p:spPr>
          <a:xfrm>
            <a:off x="0" y="1600200"/>
            <a:ext cx="9144000" cy="5257800"/>
          </a:xfrm>
          <a:solidFill>
            <a:schemeClr val="bg1"/>
          </a:solid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ubtitle 2"/>
          <p:cNvSpPr>
            <a:spLocks noGrp="1"/>
          </p:cNvSpPr>
          <p:nvPr>
            <p:ph type="subTitle" idx="1"/>
          </p:nvPr>
        </p:nvSpPr>
        <p:spPr>
          <a:xfrm>
            <a:off x="1476375" y="1557338"/>
            <a:ext cx="6400800" cy="2736850"/>
          </a:xfrm>
        </p:spPr>
        <p:txBody>
          <a:bodyPr/>
          <a:lstStyle/>
          <a:p>
            <a:r>
              <a:rPr lang="en-GB" sz="2400" smtClean="0"/>
              <a:t>Contact details: </a:t>
            </a:r>
          </a:p>
          <a:p>
            <a:r>
              <a:rPr lang="en-GB" sz="2400" smtClean="0"/>
              <a:t>Alex Nickson</a:t>
            </a:r>
          </a:p>
          <a:p>
            <a:r>
              <a:rPr lang="en-GB" sz="2400" smtClean="0"/>
              <a:t>GLA</a:t>
            </a:r>
          </a:p>
          <a:p>
            <a:r>
              <a:rPr lang="en-GB" sz="2400" smtClean="0">
                <a:hlinkClick r:id="rId2"/>
              </a:rPr>
              <a:t>Alex.Nickson@london.gov.uk</a:t>
            </a:r>
            <a:endParaRPr lang="en-GB" sz="2400" smtClean="0"/>
          </a:p>
          <a:p>
            <a:r>
              <a:rPr lang="en-GB" sz="2400" smtClean="0"/>
              <a:t>+44 (0)207 983 4322 </a:t>
            </a:r>
          </a:p>
          <a:p>
            <a:endParaRPr lang="en-GB"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68313" y="228600"/>
            <a:ext cx="8763000" cy="1039813"/>
          </a:xfrm>
        </p:spPr>
        <p:txBody>
          <a:bodyPr/>
          <a:lstStyle/>
          <a:p>
            <a:r>
              <a:rPr lang="en-GB" sz="4000" smtClean="0"/>
              <a:t>…..so what is the GLA?</a:t>
            </a:r>
          </a:p>
        </p:txBody>
      </p:sp>
      <p:sp>
        <p:nvSpPr>
          <p:cNvPr id="15362" name="Rectangle 3"/>
          <p:cNvSpPr>
            <a:spLocks noGrp="1" noChangeArrowheads="1"/>
          </p:cNvSpPr>
          <p:nvPr>
            <p:ph type="body" idx="1"/>
          </p:nvPr>
        </p:nvSpPr>
        <p:spPr>
          <a:xfrm>
            <a:off x="1116013" y="1341438"/>
            <a:ext cx="7777162" cy="4608512"/>
          </a:xfrm>
        </p:spPr>
        <p:txBody>
          <a:bodyPr/>
          <a:lstStyle/>
          <a:p>
            <a:pPr>
              <a:lnSpc>
                <a:spcPct val="80000"/>
              </a:lnSpc>
            </a:pPr>
            <a:r>
              <a:rPr lang="en-GB" sz="2000" smtClean="0"/>
              <a:t>The Greater London Authority (GLA) is the regional government for London </a:t>
            </a:r>
          </a:p>
          <a:p>
            <a:pPr>
              <a:lnSpc>
                <a:spcPct val="80000"/>
              </a:lnSpc>
            </a:pPr>
            <a:endParaRPr lang="en-GB" sz="2000" smtClean="0"/>
          </a:p>
          <a:p>
            <a:pPr>
              <a:lnSpc>
                <a:spcPct val="80000"/>
              </a:lnSpc>
            </a:pPr>
            <a:r>
              <a:rPr lang="en-GB" sz="2000" smtClean="0"/>
              <a:t>Comprises an elected Mayor </a:t>
            </a:r>
            <a:r>
              <a:rPr lang="en-GB" sz="2000" b="1" smtClean="0"/>
              <a:t>and</a:t>
            </a:r>
            <a:r>
              <a:rPr lang="en-GB" sz="2000" smtClean="0"/>
              <a:t> an elected London Assembly</a:t>
            </a:r>
          </a:p>
          <a:p>
            <a:pPr>
              <a:lnSpc>
                <a:spcPct val="80000"/>
              </a:lnSpc>
            </a:pPr>
            <a:endParaRPr lang="en-GB" sz="2000" smtClean="0"/>
          </a:p>
          <a:p>
            <a:pPr>
              <a:lnSpc>
                <a:spcPct val="80000"/>
              </a:lnSpc>
            </a:pPr>
            <a:r>
              <a:rPr lang="en-GB" sz="2000" smtClean="0"/>
              <a:t>The Mayor </a:t>
            </a:r>
          </a:p>
          <a:p>
            <a:pPr lvl="1">
              <a:lnSpc>
                <a:spcPct val="80000"/>
              </a:lnSpc>
            </a:pPr>
            <a:r>
              <a:rPr lang="en-GB" sz="1800" smtClean="0"/>
              <a:t>has executive powers over the GLA Group</a:t>
            </a:r>
          </a:p>
          <a:p>
            <a:pPr lvl="1">
              <a:lnSpc>
                <a:spcPct val="80000"/>
              </a:lnSpc>
            </a:pPr>
            <a:r>
              <a:rPr lang="en-GB" sz="1800" smtClean="0"/>
              <a:t>is required to promote the health, wealth and social equality of Londoners</a:t>
            </a:r>
          </a:p>
          <a:p>
            <a:pPr lvl="1">
              <a:lnSpc>
                <a:spcPct val="80000"/>
              </a:lnSpc>
            </a:pPr>
            <a:r>
              <a:rPr lang="en-GB" sz="1800" smtClean="0"/>
              <a:t>is required to publish a range of statutory strategies</a:t>
            </a:r>
          </a:p>
          <a:p>
            <a:pPr lvl="1">
              <a:lnSpc>
                <a:spcPct val="80000"/>
              </a:lnSpc>
            </a:pPr>
            <a:r>
              <a:rPr lang="en-GB" sz="1800" smtClean="0"/>
              <a:t>has limited planning and development control powers</a:t>
            </a:r>
          </a:p>
          <a:p>
            <a:pPr lvl="1">
              <a:lnSpc>
                <a:spcPct val="80000"/>
              </a:lnSpc>
            </a:pPr>
            <a:r>
              <a:rPr lang="en-GB" sz="1800" smtClean="0"/>
              <a:t>is the ‘voice’ of London.</a:t>
            </a:r>
          </a:p>
          <a:p>
            <a:pPr lvl="1">
              <a:lnSpc>
                <a:spcPct val="80000"/>
              </a:lnSpc>
            </a:pPr>
            <a:endParaRPr lang="en-GB" sz="1800" smtClean="0"/>
          </a:p>
          <a:p>
            <a:pPr>
              <a:lnSpc>
                <a:spcPct val="80000"/>
              </a:lnSpc>
            </a:pPr>
            <a:r>
              <a:rPr lang="en-GB" sz="2000" smtClean="0"/>
              <a:t>The London Assembly scrutinises the plans and activities of the Mayor and holds him to account.</a:t>
            </a:r>
            <a:r>
              <a:rPr lang="en-GB" sz="2400" smtClean="0"/>
              <a:t> </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p:cNvPicPr>
            <a:picLocks noChangeAspect="1" noChangeArrowheads="1"/>
          </p:cNvPicPr>
          <p:nvPr/>
        </p:nvPicPr>
        <p:blipFill>
          <a:blip r:embed="rId2"/>
          <a:srcRect t="7703"/>
          <a:stretch>
            <a:fillRect/>
          </a:stretch>
        </p:blipFill>
        <p:spPr bwMode="auto">
          <a:xfrm>
            <a:off x="1692275" y="1189038"/>
            <a:ext cx="7138988" cy="4818062"/>
          </a:xfrm>
          <a:prstGeom prst="rect">
            <a:avLst/>
          </a:prstGeom>
          <a:noFill/>
          <a:ln w="9525">
            <a:noFill/>
            <a:miter lim="800000"/>
            <a:headEnd/>
            <a:tailEnd/>
          </a:ln>
        </p:spPr>
      </p:pic>
      <p:sp>
        <p:nvSpPr>
          <p:cNvPr id="16386" name="Text Box 3"/>
          <p:cNvSpPr txBox="1">
            <a:spLocks noChangeArrowheads="1"/>
          </p:cNvSpPr>
          <p:nvPr/>
        </p:nvSpPr>
        <p:spPr bwMode="auto">
          <a:xfrm>
            <a:off x="1979613" y="333375"/>
            <a:ext cx="6121400" cy="762000"/>
          </a:xfrm>
          <a:prstGeom prst="rect">
            <a:avLst/>
          </a:prstGeom>
          <a:noFill/>
          <a:ln w="9525">
            <a:noFill/>
            <a:miter lim="800000"/>
            <a:headEnd/>
            <a:tailEnd/>
          </a:ln>
        </p:spPr>
        <p:txBody>
          <a:bodyPr>
            <a:spAutoFit/>
          </a:bodyPr>
          <a:lstStyle/>
          <a:p>
            <a:pPr>
              <a:spcBef>
                <a:spcPct val="50000"/>
              </a:spcBef>
            </a:pPr>
            <a:r>
              <a:rPr lang="en-GB" sz="4400"/>
              <a:t>London as a ‘world city’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2268538" y="476250"/>
            <a:ext cx="5635625" cy="576263"/>
          </a:xfrm>
          <a:solidFill>
            <a:schemeClr val="bg1"/>
          </a:solidFill>
        </p:spPr>
        <p:txBody>
          <a:bodyPr/>
          <a:lstStyle/>
          <a:p>
            <a:r>
              <a:rPr lang="en-GB" sz="4000" smtClean="0"/>
              <a:t>Distribution of population growth</a:t>
            </a:r>
          </a:p>
        </p:txBody>
      </p:sp>
      <p:pic>
        <p:nvPicPr>
          <p:cNvPr id="17410" name="Picture 3" descr="Map 1 1 Distribution of Population Growth"/>
          <p:cNvPicPr>
            <a:picLocks noChangeAspect="1" noChangeArrowheads="1"/>
          </p:cNvPicPr>
          <p:nvPr/>
        </p:nvPicPr>
        <p:blipFill>
          <a:blip r:embed="rId2"/>
          <a:srcRect/>
          <a:stretch>
            <a:fillRect/>
          </a:stretch>
        </p:blipFill>
        <p:spPr bwMode="auto">
          <a:xfrm>
            <a:off x="1258888" y="1341438"/>
            <a:ext cx="7323137" cy="447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1908175" y="692150"/>
            <a:ext cx="6132513" cy="215900"/>
          </a:xfrm>
          <a:solidFill>
            <a:schemeClr val="bg1"/>
          </a:solidFill>
        </p:spPr>
        <p:txBody>
          <a:bodyPr/>
          <a:lstStyle/>
          <a:p>
            <a:r>
              <a:rPr lang="en-GB" sz="4000" smtClean="0"/>
              <a:t>Tidal &amp; fluvial flood risk in London</a:t>
            </a:r>
          </a:p>
        </p:txBody>
      </p:sp>
      <p:pic>
        <p:nvPicPr>
          <p:cNvPr id="18434" name="Picture 5" descr="Figure 3"/>
          <p:cNvPicPr>
            <a:picLocks noGrp="1" noChangeAspect="1" noChangeArrowheads="1"/>
          </p:cNvPicPr>
          <p:nvPr>
            <p:ph idx="4294967295"/>
          </p:nvPr>
        </p:nvPicPr>
        <p:blipFill>
          <a:blip r:embed="rId2"/>
          <a:srcRect/>
          <a:stretch>
            <a:fillRect/>
          </a:stretch>
        </p:blipFill>
        <p:spPr>
          <a:xfrm>
            <a:off x="1908175" y="1512888"/>
            <a:ext cx="6480175" cy="4459287"/>
          </a:xfrm>
          <a:solidFill>
            <a:schemeClr val="bg1"/>
          </a:solid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590550" y="260350"/>
            <a:ext cx="8229600" cy="1143000"/>
          </a:xfrm>
        </p:spPr>
        <p:txBody>
          <a:bodyPr/>
          <a:lstStyle/>
          <a:p>
            <a:r>
              <a:rPr lang="en-GB" sz="4000" smtClean="0"/>
              <a:t>Why Drain London?</a:t>
            </a:r>
          </a:p>
        </p:txBody>
      </p:sp>
      <p:sp>
        <p:nvSpPr>
          <p:cNvPr id="19458" name="Text Box 5"/>
          <p:cNvSpPr txBox="1">
            <a:spLocks noChangeArrowheads="1"/>
          </p:cNvSpPr>
          <p:nvPr/>
        </p:nvSpPr>
        <p:spPr bwMode="auto">
          <a:xfrm>
            <a:off x="1835150" y="1268413"/>
            <a:ext cx="6373813" cy="4981575"/>
          </a:xfrm>
          <a:prstGeom prst="rect">
            <a:avLst/>
          </a:prstGeom>
          <a:solidFill>
            <a:schemeClr val="bg1"/>
          </a:solidFill>
          <a:ln w="9525">
            <a:noFill/>
            <a:miter lim="800000"/>
            <a:headEnd/>
            <a:tailEnd/>
          </a:ln>
        </p:spPr>
        <p:txBody>
          <a:bodyPr>
            <a:spAutoFit/>
          </a:bodyPr>
          <a:lstStyle/>
          <a:p>
            <a:pPr>
              <a:spcBef>
                <a:spcPct val="50000"/>
              </a:spcBef>
              <a:buFontTx/>
              <a:buChar char="•"/>
            </a:pPr>
            <a:r>
              <a:rPr lang="en-GB" sz="2400"/>
              <a:t> Early 2007, we identified surface water flood risk as a potential threat</a:t>
            </a:r>
          </a:p>
          <a:p>
            <a:pPr lvl="1">
              <a:spcBef>
                <a:spcPct val="50000"/>
              </a:spcBef>
              <a:buFontTx/>
              <a:buChar char="•"/>
            </a:pPr>
            <a:r>
              <a:rPr lang="en-GB" sz="2200"/>
              <a:t> no ownership of risk</a:t>
            </a:r>
          </a:p>
          <a:p>
            <a:pPr lvl="1">
              <a:spcBef>
                <a:spcPct val="50000"/>
              </a:spcBef>
              <a:buFontTx/>
              <a:buChar char="•"/>
            </a:pPr>
            <a:r>
              <a:rPr lang="en-GB" sz="2200"/>
              <a:t> no map of where might get wet</a:t>
            </a:r>
          </a:p>
          <a:p>
            <a:pPr lvl="1">
              <a:spcBef>
                <a:spcPct val="50000"/>
              </a:spcBef>
              <a:buFontTx/>
              <a:buChar char="•"/>
            </a:pPr>
            <a:r>
              <a:rPr lang="en-GB" sz="2200"/>
              <a:t> fragmented responsibility for delivery</a:t>
            </a:r>
          </a:p>
          <a:p>
            <a:pPr lvl="1">
              <a:spcBef>
                <a:spcPct val="50000"/>
              </a:spcBef>
              <a:buFontTx/>
              <a:buChar char="•"/>
            </a:pPr>
            <a:r>
              <a:rPr lang="en-GB" sz="2200"/>
              <a:t> low skills base outside consultancies</a:t>
            </a:r>
          </a:p>
          <a:p>
            <a:pPr lvl="1">
              <a:spcBef>
                <a:spcPct val="50000"/>
              </a:spcBef>
              <a:buFontTx/>
              <a:buChar char="•"/>
            </a:pPr>
            <a:r>
              <a:rPr lang="en-GB" sz="2200"/>
              <a:t> 33 boroughs, therefore 33 ways of working</a:t>
            </a:r>
          </a:p>
          <a:p>
            <a:pPr>
              <a:spcBef>
                <a:spcPct val="50000"/>
              </a:spcBef>
              <a:buFontTx/>
              <a:buChar char="•"/>
            </a:pPr>
            <a:r>
              <a:rPr lang="en-GB" sz="2400"/>
              <a:t> Summer floods 2007 - £3bn insured losses</a:t>
            </a:r>
          </a:p>
          <a:p>
            <a:pPr>
              <a:spcBef>
                <a:spcPct val="50000"/>
              </a:spcBef>
              <a:buFontTx/>
              <a:buChar char="•"/>
            </a:pPr>
            <a:r>
              <a:rPr lang="en-GB" sz="2400"/>
              <a:t> Government commissioned ‘Pitt Review’</a:t>
            </a:r>
          </a:p>
          <a:p>
            <a:pPr>
              <a:spcBef>
                <a:spcPct val="50000"/>
              </a:spcBef>
              <a:buFontTx/>
              <a:buChar char="•"/>
            </a:pPr>
            <a:r>
              <a:rPr lang="en-GB" sz="2400"/>
              <a:t> Flood and Water Management Act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663575" y="274638"/>
            <a:ext cx="8229600" cy="1143000"/>
          </a:xfrm>
        </p:spPr>
        <p:txBody>
          <a:bodyPr/>
          <a:lstStyle/>
          <a:p>
            <a:r>
              <a:rPr lang="en-GB" sz="4000" smtClean="0"/>
              <a:t>Drain London – How? </a:t>
            </a:r>
          </a:p>
        </p:txBody>
      </p:sp>
      <p:sp>
        <p:nvSpPr>
          <p:cNvPr id="21506" name="Rectangle 3"/>
          <p:cNvSpPr>
            <a:spLocks noGrp="1" noChangeArrowheads="1"/>
          </p:cNvSpPr>
          <p:nvPr>
            <p:ph type="body" idx="1"/>
          </p:nvPr>
        </p:nvSpPr>
        <p:spPr>
          <a:xfrm>
            <a:off x="1116013" y="1168400"/>
            <a:ext cx="7570787" cy="4708525"/>
          </a:xfrm>
          <a:solidFill>
            <a:schemeClr val="bg1"/>
          </a:solidFill>
        </p:spPr>
        <p:txBody>
          <a:bodyPr/>
          <a:lstStyle/>
          <a:p>
            <a:pPr>
              <a:lnSpc>
                <a:spcPct val="80000"/>
              </a:lnSpc>
              <a:buFontTx/>
              <a:buNone/>
            </a:pPr>
            <a:r>
              <a:rPr lang="en-GB" sz="2000" b="1" smtClean="0"/>
              <a:t>Tier 1</a:t>
            </a:r>
          </a:p>
          <a:p>
            <a:pPr>
              <a:lnSpc>
                <a:spcPct val="80000"/>
              </a:lnSpc>
            </a:pPr>
            <a:r>
              <a:rPr lang="en-GB" sz="2000" smtClean="0"/>
              <a:t>Scope project</a:t>
            </a:r>
          </a:p>
          <a:p>
            <a:pPr>
              <a:lnSpc>
                <a:spcPct val="80000"/>
              </a:lnSpc>
            </a:pPr>
            <a:r>
              <a:rPr lang="en-GB" sz="2000" smtClean="0"/>
              <a:t>Collate data</a:t>
            </a:r>
          </a:p>
          <a:p>
            <a:pPr>
              <a:lnSpc>
                <a:spcPct val="80000"/>
              </a:lnSpc>
            </a:pPr>
            <a:r>
              <a:rPr lang="en-GB" sz="2000" smtClean="0"/>
              <a:t>Build partnerships</a:t>
            </a:r>
          </a:p>
          <a:p>
            <a:pPr>
              <a:lnSpc>
                <a:spcPct val="80000"/>
              </a:lnSpc>
            </a:pPr>
            <a:r>
              <a:rPr lang="en-GB" sz="2000" smtClean="0"/>
              <a:t>Develop framework for effective working</a:t>
            </a:r>
          </a:p>
          <a:p>
            <a:pPr>
              <a:lnSpc>
                <a:spcPct val="80000"/>
              </a:lnSpc>
              <a:buFontTx/>
              <a:buNone/>
            </a:pPr>
            <a:r>
              <a:rPr lang="en-GB" sz="2000" b="1" smtClean="0"/>
              <a:t>Tier 2</a:t>
            </a:r>
          </a:p>
          <a:p>
            <a:pPr>
              <a:lnSpc>
                <a:spcPct val="80000"/>
              </a:lnSpc>
            </a:pPr>
            <a:r>
              <a:rPr lang="en-GB" sz="2000" smtClean="0"/>
              <a:t>Model risk in each borough</a:t>
            </a:r>
          </a:p>
          <a:p>
            <a:pPr>
              <a:lnSpc>
                <a:spcPct val="80000"/>
              </a:lnSpc>
            </a:pPr>
            <a:r>
              <a:rPr lang="en-GB" sz="2000" smtClean="0"/>
              <a:t>Identify ‘critical drainage areas’</a:t>
            </a:r>
          </a:p>
          <a:p>
            <a:pPr>
              <a:lnSpc>
                <a:spcPct val="80000"/>
              </a:lnSpc>
            </a:pPr>
            <a:r>
              <a:rPr lang="en-GB" sz="2000" smtClean="0"/>
              <a:t>Develop surface water management plan</a:t>
            </a:r>
          </a:p>
          <a:p>
            <a:pPr lvl="1">
              <a:lnSpc>
                <a:spcPct val="80000"/>
              </a:lnSpc>
            </a:pPr>
            <a:r>
              <a:rPr lang="en-GB" sz="1800" smtClean="0"/>
              <a:t>Build borough capacity and encourage ownership</a:t>
            </a:r>
          </a:p>
          <a:p>
            <a:pPr>
              <a:lnSpc>
                <a:spcPct val="80000"/>
              </a:lnSpc>
              <a:buFontTx/>
              <a:buNone/>
            </a:pPr>
            <a:r>
              <a:rPr lang="en-GB" sz="2000" b="1" smtClean="0"/>
              <a:t>Tier 3</a:t>
            </a:r>
          </a:p>
          <a:p>
            <a:pPr>
              <a:lnSpc>
                <a:spcPct val="80000"/>
              </a:lnSpc>
            </a:pPr>
            <a:r>
              <a:rPr lang="en-GB" sz="2000" smtClean="0"/>
              <a:t>Prioritise strategic vs local projects</a:t>
            </a:r>
          </a:p>
          <a:p>
            <a:pPr>
              <a:lnSpc>
                <a:spcPct val="80000"/>
              </a:lnSpc>
            </a:pPr>
            <a:r>
              <a:rPr lang="en-GB" sz="2000" smtClean="0"/>
              <a:t>Provide funding for priority projects</a:t>
            </a:r>
          </a:p>
          <a:p>
            <a:pPr>
              <a:lnSpc>
                <a:spcPct val="80000"/>
              </a:lnSpc>
            </a:pPr>
            <a:r>
              <a:rPr lang="en-GB" sz="2000" smtClean="0"/>
              <a:t>Implement some quick win demonstration projects</a:t>
            </a:r>
          </a:p>
          <a:p>
            <a:pPr>
              <a:lnSpc>
                <a:spcPct val="80000"/>
              </a:lnSpc>
            </a:pPr>
            <a:r>
              <a:rPr lang="en-GB" sz="2000" smtClean="0"/>
              <a:t>Initiate a ‘community flood plan’ programme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29" name="Group 2"/>
          <p:cNvGrpSpPr>
            <a:grpSpLocks noChangeAspect="1"/>
          </p:cNvGrpSpPr>
          <p:nvPr/>
        </p:nvGrpSpPr>
        <p:grpSpPr bwMode="auto">
          <a:xfrm>
            <a:off x="1403350" y="1158875"/>
            <a:ext cx="6264275" cy="4725988"/>
            <a:chOff x="857" y="2908"/>
            <a:chExt cx="10528" cy="7947"/>
          </a:xfrm>
        </p:grpSpPr>
        <p:pic>
          <p:nvPicPr>
            <p:cNvPr id="22546" name="Picture 3" descr="Option 2"/>
            <p:cNvPicPr>
              <a:picLocks noChangeAspect="1" noChangeArrowheads="1"/>
            </p:cNvPicPr>
            <p:nvPr/>
          </p:nvPicPr>
          <p:blipFill>
            <a:blip r:embed="rId2"/>
            <a:srcRect l="16873" t="2023" r="13499" b="3642"/>
            <a:stretch>
              <a:fillRect/>
            </a:stretch>
          </p:blipFill>
          <p:spPr bwMode="auto">
            <a:xfrm>
              <a:off x="857" y="2908"/>
              <a:ext cx="10528" cy="7947"/>
            </a:xfrm>
            <a:prstGeom prst="rect">
              <a:avLst/>
            </a:prstGeom>
            <a:noFill/>
            <a:ln w="9525">
              <a:noFill/>
              <a:miter lim="800000"/>
              <a:headEnd/>
              <a:tailEnd/>
            </a:ln>
          </p:spPr>
        </p:pic>
        <p:sp>
          <p:nvSpPr>
            <p:cNvPr id="22547" name="Text Box 4"/>
            <p:cNvSpPr txBox="1">
              <a:spLocks noChangeAspect="1" noChangeArrowheads="1"/>
            </p:cNvSpPr>
            <p:nvPr/>
          </p:nvSpPr>
          <p:spPr bwMode="auto">
            <a:xfrm>
              <a:off x="2235" y="6251"/>
              <a:ext cx="363" cy="540"/>
            </a:xfrm>
            <a:prstGeom prst="rect">
              <a:avLst/>
            </a:prstGeom>
            <a:noFill/>
            <a:ln w="9525">
              <a:noFill/>
              <a:miter lim="800000"/>
              <a:headEnd/>
              <a:tailEnd/>
            </a:ln>
          </p:spPr>
          <p:txBody>
            <a:bodyPr/>
            <a:lstStyle/>
            <a:p>
              <a:pPr marL="342900" indent="-342900">
                <a:spcBef>
                  <a:spcPct val="20000"/>
                </a:spcBef>
              </a:pPr>
              <a:r>
                <a:rPr lang="en-GB" sz="1600">
                  <a:solidFill>
                    <a:schemeClr val="tx2"/>
                  </a:solidFill>
                  <a:latin typeface="Times New Roman" pitchFamily="18" charset="0"/>
                  <a:cs typeface="Times New Roman" pitchFamily="18" charset="0"/>
                </a:rPr>
                <a:t>1</a:t>
              </a:r>
              <a:endParaRPr lang="en-GB" sz="2800">
                <a:solidFill>
                  <a:schemeClr val="tx2"/>
                </a:solidFill>
                <a:cs typeface="Times New Roman" pitchFamily="18" charset="0"/>
              </a:endParaRPr>
            </a:p>
          </p:txBody>
        </p:sp>
        <p:sp>
          <p:nvSpPr>
            <p:cNvPr id="22548" name="Text Box 5"/>
            <p:cNvSpPr txBox="1">
              <a:spLocks noChangeAspect="1" noChangeArrowheads="1"/>
            </p:cNvSpPr>
            <p:nvPr/>
          </p:nvSpPr>
          <p:spPr bwMode="auto">
            <a:xfrm>
              <a:off x="3731" y="4451"/>
              <a:ext cx="363" cy="540"/>
            </a:xfrm>
            <a:prstGeom prst="rect">
              <a:avLst/>
            </a:prstGeom>
            <a:noFill/>
            <a:ln w="9525">
              <a:noFill/>
              <a:miter lim="800000"/>
              <a:headEnd/>
              <a:tailEnd/>
            </a:ln>
          </p:spPr>
          <p:txBody>
            <a:bodyPr/>
            <a:lstStyle/>
            <a:p>
              <a:pPr marL="342900" indent="-342900">
                <a:spcBef>
                  <a:spcPct val="20000"/>
                </a:spcBef>
              </a:pPr>
              <a:r>
                <a:rPr lang="en-GB" sz="1600">
                  <a:solidFill>
                    <a:schemeClr val="tx2"/>
                  </a:solidFill>
                  <a:latin typeface="Times New Roman" pitchFamily="18" charset="0"/>
                  <a:cs typeface="Times New Roman" pitchFamily="18" charset="0"/>
                </a:rPr>
                <a:t>2</a:t>
              </a:r>
              <a:endParaRPr lang="en-GB" sz="2800">
                <a:solidFill>
                  <a:schemeClr val="tx2"/>
                </a:solidFill>
                <a:cs typeface="Times New Roman" pitchFamily="18" charset="0"/>
              </a:endParaRPr>
            </a:p>
          </p:txBody>
        </p:sp>
        <p:sp>
          <p:nvSpPr>
            <p:cNvPr id="22549" name="Text Box 6"/>
            <p:cNvSpPr txBox="1">
              <a:spLocks noChangeAspect="1" noChangeArrowheads="1"/>
            </p:cNvSpPr>
            <p:nvPr/>
          </p:nvSpPr>
          <p:spPr bwMode="auto">
            <a:xfrm>
              <a:off x="5351" y="5711"/>
              <a:ext cx="363" cy="540"/>
            </a:xfrm>
            <a:prstGeom prst="rect">
              <a:avLst/>
            </a:prstGeom>
            <a:noFill/>
            <a:ln w="9525">
              <a:noFill/>
              <a:miter lim="800000"/>
              <a:headEnd/>
              <a:tailEnd/>
            </a:ln>
          </p:spPr>
          <p:txBody>
            <a:bodyPr/>
            <a:lstStyle/>
            <a:p>
              <a:pPr marL="342900" indent="-342900">
                <a:spcBef>
                  <a:spcPct val="20000"/>
                </a:spcBef>
              </a:pPr>
              <a:r>
                <a:rPr lang="en-GB" sz="1600">
                  <a:solidFill>
                    <a:schemeClr val="tx2"/>
                  </a:solidFill>
                  <a:latin typeface="Times New Roman" pitchFamily="18" charset="0"/>
                  <a:cs typeface="Times New Roman" pitchFamily="18" charset="0"/>
                </a:rPr>
                <a:t>3</a:t>
              </a:r>
              <a:endParaRPr lang="en-GB" sz="2800">
                <a:solidFill>
                  <a:schemeClr val="tx2"/>
                </a:solidFill>
                <a:cs typeface="Times New Roman" pitchFamily="18" charset="0"/>
              </a:endParaRPr>
            </a:p>
          </p:txBody>
        </p:sp>
        <p:sp>
          <p:nvSpPr>
            <p:cNvPr id="22550" name="Text Box 7"/>
            <p:cNvSpPr txBox="1">
              <a:spLocks noChangeAspect="1" noChangeArrowheads="1"/>
            </p:cNvSpPr>
            <p:nvPr/>
          </p:nvSpPr>
          <p:spPr bwMode="auto">
            <a:xfrm>
              <a:off x="6251" y="4271"/>
              <a:ext cx="363" cy="540"/>
            </a:xfrm>
            <a:prstGeom prst="rect">
              <a:avLst/>
            </a:prstGeom>
            <a:noFill/>
            <a:ln w="9525">
              <a:noFill/>
              <a:miter lim="800000"/>
              <a:headEnd/>
              <a:tailEnd/>
            </a:ln>
          </p:spPr>
          <p:txBody>
            <a:bodyPr/>
            <a:lstStyle/>
            <a:p>
              <a:pPr marL="342900" indent="-342900">
                <a:spcBef>
                  <a:spcPct val="20000"/>
                </a:spcBef>
              </a:pPr>
              <a:r>
                <a:rPr lang="en-GB" sz="1600">
                  <a:solidFill>
                    <a:schemeClr val="tx2"/>
                  </a:solidFill>
                  <a:latin typeface="Times New Roman" pitchFamily="18" charset="0"/>
                  <a:cs typeface="Times New Roman" pitchFamily="18" charset="0"/>
                </a:rPr>
                <a:t>4</a:t>
              </a:r>
              <a:endParaRPr lang="en-GB" sz="2800">
                <a:solidFill>
                  <a:schemeClr val="tx2"/>
                </a:solidFill>
                <a:cs typeface="Times New Roman" pitchFamily="18" charset="0"/>
              </a:endParaRPr>
            </a:p>
          </p:txBody>
        </p:sp>
        <p:sp>
          <p:nvSpPr>
            <p:cNvPr id="22551" name="Text Box 8"/>
            <p:cNvSpPr txBox="1">
              <a:spLocks noChangeAspect="1" noChangeArrowheads="1"/>
            </p:cNvSpPr>
            <p:nvPr/>
          </p:nvSpPr>
          <p:spPr bwMode="auto">
            <a:xfrm>
              <a:off x="8715" y="4811"/>
              <a:ext cx="363" cy="540"/>
            </a:xfrm>
            <a:prstGeom prst="rect">
              <a:avLst/>
            </a:prstGeom>
            <a:noFill/>
            <a:ln w="9525">
              <a:noFill/>
              <a:miter lim="800000"/>
              <a:headEnd/>
              <a:tailEnd/>
            </a:ln>
          </p:spPr>
          <p:txBody>
            <a:bodyPr/>
            <a:lstStyle/>
            <a:p>
              <a:pPr marL="342900" indent="-342900">
                <a:spcBef>
                  <a:spcPct val="20000"/>
                </a:spcBef>
              </a:pPr>
              <a:r>
                <a:rPr lang="en-GB" sz="1600">
                  <a:solidFill>
                    <a:schemeClr val="tx2"/>
                  </a:solidFill>
                  <a:latin typeface="Times New Roman" pitchFamily="18" charset="0"/>
                  <a:cs typeface="Times New Roman" pitchFamily="18" charset="0"/>
                </a:rPr>
                <a:t>5</a:t>
              </a:r>
              <a:endParaRPr lang="en-GB" sz="2800">
                <a:solidFill>
                  <a:schemeClr val="tx2"/>
                </a:solidFill>
                <a:cs typeface="Times New Roman" pitchFamily="18" charset="0"/>
              </a:endParaRPr>
            </a:p>
          </p:txBody>
        </p:sp>
        <p:sp>
          <p:nvSpPr>
            <p:cNvPr id="22552" name="Text Box 9"/>
            <p:cNvSpPr txBox="1">
              <a:spLocks noChangeAspect="1" noChangeArrowheads="1"/>
            </p:cNvSpPr>
            <p:nvPr/>
          </p:nvSpPr>
          <p:spPr bwMode="auto">
            <a:xfrm>
              <a:off x="7691" y="8051"/>
              <a:ext cx="363" cy="540"/>
            </a:xfrm>
            <a:prstGeom prst="rect">
              <a:avLst/>
            </a:prstGeom>
            <a:noFill/>
            <a:ln w="9525">
              <a:noFill/>
              <a:miter lim="800000"/>
              <a:headEnd/>
              <a:tailEnd/>
            </a:ln>
          </p:spPr>
          <p:txBody>
            <a:bodyPr/>
            <a:lstStyle/>
            <a:p>
              <a:pPr marL="342900" indent="-342900">
                <a:spcBef>
                  <a:spcPct val="20000"/>
                </a:spcBef>
              </a:pPr>
              <a:r>
                <a:rPr lang="en-GB" sz="1600">
                  <a:solidFill>
                    <a:schemeClr val="tx2"/>
                  </a:solidFill>
                  <a:latin typeface="Times New Roman" pitchFamily="18" charset="0"/>
                  <a:cs typeface="Times New Roman" pitchFamily="18" charset="0"/>
                </a:rPr>
                <a:t>6</a:t>
              </a:r>
              <a:endParaRPr lang="en-GB" sz="2800">
                <a:solidFill>
                  <a:schemeClr val="tx2"/>
                </a:solidFill>
                <a:cs typeface="Times New Roman" pitchFamily="18" charset="0"/>
              </a:endParaRPr>
            </a:p>
          </p:txBody>
        </p:sp>
        <p:sp>
          <p:nvSpPr>
            <p:cNvPr id="22553" name="Text Box 10"/>
            <p:cNvSpPr txBox="1">
              <a:spLocks noChangeAspect="1" noChangeArrowheads="1"/>
            </p:cNvSpPr>
            <p:nvPr/>
          </p:nvSpPr>
          <p:spPr bwMode="auto">
            <a:xfrm>
              <a:off x="5351" y="7691"/>
              <a:ext cx="363" cy="540"/>
            </a:xfrm>
            <a:prstGeom prst="rect">
              <a:avLst/>
            </a:prstGeom>
            <a:noFill/>
            <a:ln w="9525">
              <a:noFill/>
              <a:miter lim="800000"/>
              <a:headEnd/>
              <a:tailEnd/>
            </a:ln>
          </p:spPr>
          <p:txBody>
            <a:bodyPr/>
            <a:lstStyle/>
            <a:p>
              <a:pPr marL="342900" indent="-342900">
                <a:spcBef>
                  <a:spcPct val="20000"/>
                </a:spcBef>
              </a:pPr>
              <a:r>
                <a:rPr lang="en-GB" sz="1600">
                  <a:solidFill>
                    <a:schemeClr val="tx2"/>
                  </a:solidFill>
                  <a:latin typeface="Times New Roman" pitchFamily="18" charset="0"/>
                  <a:cs typeface="Times New Roman" pitchFamily="18" charset="0"/>
                </a:rPr>
                <a:t>7</a:t>
              </a:r>
              <a:endParaRPr lang="en-GB" sz="2800">
                <a:solidFill>
                  <a:schemeClr val="tx2"/>
                </a:solidFill>
                <a:cs typeface="Times New Roman" pitchFamily="18" charset="0"/>
              </a:endParaRPr>
            </a:p>
          </p:txBody>
        </p:sp>
        <p:sp>
          <p:nvSpPr>
            <p:cNvPr id="22554" name="Text Box 11"/>
            <p:cNvSpPr txBox="1">
              <a:spLocks noChangeAspect="1" noChangeArrowheads="1"/>
            </p:cNvSpPr>
            <p:nvPr/>
          </p:nvSpPr>
          <p:spPr bwMode="auto">
            <a:xfrm>
              <a:off x="3731" y="8231"/>
              <a:ext cx="363" cy="540"/>
            </a:xfrm>
            <a:prstGeom prst="rect">
              <a:avLst/>
            </a:prstGeom>
            <a:noFill/>
            <a:ln w="9525">
              <a:noFill/>
              <a:miter lim="800000"/>
              <a:headEnd/>
              <a:tailEnd/>
            </a:ln>
          </p:spPr>
          <p:txBody>
            <a:bodyPr/>
            <a:lstStyle/>
            <a:p>
              <a:pPr marL="342900" indent="-342900">
                <a:spcBef>
                  <a:spcPct val="20000"/>
                </a:spcBef>
              </a:pPr>
              <a:r>
                <a:rPr lang="en-GB" sz="1600">
                  <a:solidFill>
                    <a:schemeClr val="tx2"/>
                  </a:solidFill>
                  <a:latin typeface="Times New Roman" pitchFamily="18" charset="0"/>
                  <a:cs typeface="Times New Roman" pitchFamily="18" charset="0"/>
                </a:rPr>
                <a:t>8</a:t>
              </a:r>
              <a:endParaRPr lang="en-GB" sz="2800">
                <a:solidFill>
                  <a:schemeClr val="tx2"/>
                </a:solidFill>
                <a:cs typeface="Times New Roman" pitchFamily="18" charset="0"/>
              </a:endParaRPr>
            </a:p>
          </p:txBody>
        </p:sp>
      </p:grpSp>
      <p:pic>
        <p:nvPicPr>
          <p:cNvPr id="40972" name="Picture 12"/>
          <p:cNvPicPr>
            <a:picLocks noChangeAspect="1" noChangeArrowheads="1"/>
          </p:cNvPicPr>
          <p:nvPr/>
        </p:nvPicPr>
        <p:blipFill>
          <a:blip r:embed="rId3"/>
          <a:srcRect/>
          <a:stretch>
            <a:fillRect/>
          </a:stretch>
        </p:blipFill>
        <p:spPr bwMode="auto">
          <a:xfrm>
            <a:off x="0" y="1268413"/>
            <a:ext cx="1711325" cy="717550"/>
          </a:xfrm>
          <a:prstGeom prst="rect">
            <a:avLst/>
          </a:prstGeom>
          <a:noFill/>
          <a:ln w="9525" algn="ctr">
            <a:noFill/>
            <a:miter lim="800000"/>
            <a:headEnd/>
            <a:tailEnd/>
          </a:ln>
        </p:spPr>
      </p:pic>
      <p:pic>
        <p:nvPicPr>
          <p:cNvPr id="40973" name="Picture 13"/>
          <p:cNvPicPr>
            <a:picLocks noChangeAspect="1" noChangeArrowheads="1"/>
          </p:cNvPicPr>
          <p:nvPr/>
        </p:nvPicPr>
        <p:blipFill>
          <a:blip r:embed="rId4"/>
          <a:srcRect/>
          <a:stretch>
            <a:fillRect/>
          </a:stretch>
        </p:blipFill>
        <p:spPr bwMode="auto">
          <a:xfrm>
            <a:off x="1692275" y="908050"/>
            <a:ext cx="1758950" cy="736600"/>
          </a:xfrm>
          <a:prstGeom prst="rect">
            <a:avLst/>
          </a:prstGeom>
          <a:noFill/>
          <a:ln w="9525" algn="ctr">
            <a:noFill/>
            <a:miter lim="800000"/>
            <a:headEnd/>
            <a:tailEnd/>
          </a:ln>
        </p:spPr>
      </p:pic>
      <p:pic>
        <p:nvPicPr>
          <p:cNvPr id="40974" name="Picture 14"/>
          <p:cNvPicPr>
            <a:picLocks noChangeAspect="1" noChangeArrowheads="1"/>
          </p:cNvPicPr>
          <p:nvPr/>
        </p:nvPicPr>
        <p:blipFill>
          <a:blip r:embed="rId5"/>
          <a:srcRect/>
          <a:stretch>
            <a:fillRect/>
          </a:stretch>
        </p:blipFill>
        <p:spPr bwMode="auto">
          <a:xfrm>
            <a:off x="7686675" y="3500438"/>
            <a:ext cx="1457325" cy="1022350"/>
          </a:xfrm>
          <a:prstGeom prst="rect">
            <a:avLst/>
          </a:prstGeom>
          <a:noFill/>
          <a:ln w="9525" algn="ctr">
            <a:noFill/>
            <a:miter lim="800000"/>
            <a:headEnd/>
            <a:tailEnd/>
          </a:ln>
        </p:spPr>
      </p:pic>
      <p:pic>
        <p:nvPicPr>
          <p:cNvPr id="40975" name="Picture 15"/>
          <p:cNvPicPr>
            <a:picLocks noChangeAspect="1" noChangeArrowheads="1"/>
          </p:cNvPicPr>
          <p:nvPr/>
        </p:nvPicPr>
        <p:blipFill>
          <a:blip r:embed="rId6"/>
          <a:srcRect t="5833"/>
          <a:stretch>
            <a:fillRect/>
          </a:stretch>
        </p:blipFill>
        <p:spPr bwMode="auto">
          <a:xfrm>
            <a:off x="5508625" y="981075"/>
            <a:ext cx="1508125" cy="1035050"/>
          </a:xfrm>
          <a:prstGeom prst="rect">
            <a:avLst/>
          </a:prstGeom>
          <a:noFill/>
          <a:ln w="9525" algn="ctr">
            <a:noFill/>
            <a:miter lim="800000"/>
            <a:headEnd/>
            <a:tailEnd/>
          </a:ln>
        </p:spPr>
      </p:pic>
      <p:pic>
        <p:nvPicPr>
          <p:cNvPr id="40976" name="Picture 16"/>
          <p:cNvPicPr>
            <a:picLocks noChangeAspect="1" noChangeArrowheads="1"/>
          </p:cNvPicPr>
          <p:nvPr/>
        </p:nvPicPr>
        <p:blipFill>
          <a:blip r:embed="rId7"/>
          <a:srcRect/>
          <a:stretch>
            <a:fillRect/>
          </a:stretch>
        </p:blipFill>
        <p:spPr bwMode="auto">
          <a:xfrm>
            <a:off x="7467600" y="1125538"/>
            <a:ext cx="1676400" cy="679450"/>
          </a:xfrm>
          <a:prstGeom prst="rect">
            <a:avLst/>
          </a:prstGeom>
          <a:noFill/>
          <a:ln w="9525" algn="ctr">
            <a:noFill/>
            <a:miter lim="800000"/>
            <a:headEnd/>
            <a:tailEnd/>
          </a:ln>
        </p:spPr>
      </p:pic>
      <p:pic>
        <p:nvPicPr>
          <p:cNvPr id="40977" name="Picture 17"/>
          <p:cNvPicPr>
            <a:picLocks noChangeAspect="1" noChangeArrowheads="1"/>
          </p:cNvPicPr>
          <p:nvPr/>
        </p:nvPicPr>
        <p:blipFill>
          <a:blip r:embed="rId8"/>
          <a:srcRect/>
          <a:stretch>
            <a:fillRect/>
          </a:stretch>
        </p:blipFill>
        <p:spPr bwMode="auto">
          <a:xfrm>
            <a:off x="6832600" y="5718175"/>
            <a:ext cx="1711325" cy="882650"/>
          </a:xfrm>
          <a:prstGeom prst="rect">
            <a:avLst/>
          </a:prstGeom>
          <a:noFill/>
          <a:ln w="9525" algn="ctr">
            <a:noFill/>
            <a:miter lim="800000"/>
            <a:headEnd/>
            <a:tailEnd/>
          </a:ln>
        </p:spPr>
      </p:pic>
      <p:pic>
        <p:nvPicPr>
          <p:cNvPr id="40978" name="Picture 18"/>
          <p:cNvPicPr>
            <a:picLocks noChangeAspect="1" noChangeArrowheads="1"/>
          </p:cNvPicPr>
          <p:nvPr/>
        </p:nvPicPr>
        <p:blipFill>
          <a:blip r:embed="rId9"/>
          <a:srcRect/>
          <a:stretch>
            <a:fillRect/>
          </a:stretch>
        </p:blipFill>
        <p:spPr bwMode="auto">
          <a:xfrm>
            <a:off x="1835150" y="5894388"/>
            <a:ext cx="1679575" cy="841375"/>
          </a:xfrm>
          <a:prstGeom prst="rect">
            <a:avLst/>
          </a:prstGeom>
          <a:noFill/>
          <a:ln w="9525" algn="ctr">
            <a:noFill/>
            <a:miter lim="800000"/>
            <a:headEnd/>
            <a:tailEnd/>
          </a:ln>
        </p:spPr>
      </p:pic>
      <p:pic>
        <p:nvPicPr>
          <p:cNvPr id="40979" name="Picture 19"/>
          <p:cNvPicPr>
            <a:picLocks noChangeAspect="1" noChangeArrowheads="1"/>
          </p:cNvPicPr>
          <p:nvPr/>
        </p:nvPicPr>
        <p:blipFill>
          <a:blip r:embed="rId10"/>
          <a:srcRect/>
          <a:stretch>
            <a:fillRect/>
          </a:stretch>
        </p:blipFill>
        <p:spPr bwMode="auto">
          <a:xfrm>
            <a:off x="352425" y="5287963"/>
            <a:ext cx="1517650" cy="781050"/>
          </a:xfrm>
          <a:prstGeom prst="rect">
            <a:avLst/>
          </a:prstGeom>
          <a:noFill/>
          <a:ln w="9525" algn="ctr">
            <a:noFill/>
            <a:miter lim="800000"/>
            <a:headEnd/>
            <a:tailEnd/>
          </a:ln>
        </p:spPr>
      </p:pic>
      <p:sp>
        <p:nvSpPr>
          <p:cNvPr id="40982" name="Line 22"/>
          <p:cNvSpPr>
            <a:spLocks noChangeShapeType="1"/>
          </p:cNvSpPr>
          <p:nvPr/>
        </p:nvSpPr>
        <p:spPr bwMode="auto">
          <a:xfrm flipV="1">
            <a:off x="2843213" y="4868863"/>
            <a:ext cx="1008062" cy="1008062"/>
          </a:xfrm>
          <a:prstGeom prst="line">
            <a:avLst/>
          </a:prstGeom>
          <a:noFill/>
          <a:ln w="9525">
            <a:solidFill>
              <a:schemeClr val="tx2"/>
            </a:solidFill>
            <a:round/>
            <a:headEnd/>
            <a:tailEnd type="triangle" w="med" len="med"/>
          </a:ln>
        </p:spPr>
        <p:txBody>
          <a:bodyPr wrap="none" anchor="ctr"/>
          <a:lstStyle/>
          <a:p>
            <a:endParaRPr lang="fr-FR"/>
          </a:p>
        </p:txBody>
      </p:sp>
      <p:sp>
        <p:nvSpPr>
          <p:cNvPr id="40980" name="Line 20"/>
          <p:cNvSpPr>
            <a:spLocks noChangeShapeType="1"/>
          </p:cNvSpPr>
          <p:nvPr/>
        </p:nvSpPr>
        <p:spPr bwMode="auto">
          <a:xfrm flipV="1">
            <a:off x="1835150" y="5445125"/>
            <a:ext cx="936625" cy="215900"/>
          </a:xfrm>
          <a:prstGeom prst="line">
            <a:avLst/>
          </a:prstGeom>
          <a:noFill/>
          <a:ln w="9525">
            <a:solidFill>
              <a:schemeClr val="tx2"/>
            </a:solidFill>
            <a:round/>
            <a:headEnd/>
            <a:tailEnd type="triangle" w="med" len="med"/>
          </a:ln>
        </p:spPr>
        <p:txBody>
          <a:bodyPr wrap="none" anchor="ctr"/>
          <a:lstStyle/>
          <a:p>
            <a:endParaRPr lang="fr-FR"/>
          </a:p>
        </p:txBody>
      </p:sp>
      <p:sp>
        <p:nvSpPr>
          <p:cNvPr id="40981" name="Line 21"/>
          <p:cNvSpPr>
            <a:spLocks noChangeShapeType="1"/>
          </p:cNvSpPr>
          <p:nvPr/>
        </p:nvSpPr>
        <p:spPr bwMode="auto">
          <a:xfrm flipH="1" flipV="1">
            <a:off x="3851275" y="3716338"/>
            <a:ext cx="3816350" cy="144462"/>
          </a:xfrm>
          <a:prstGeom prst="line">
            <a:avLst/>
          </a:prstGeom>
          <a:noFill/>
          <a:ln w="9525">
            <a:solidFill>
              <a:schemeClr val="tx2"/>
            </a:solidFill>
            <a:round/>
            <a:headEnd/>
            <a:tailEnd type="triangle" w="med" len="med"/>
          </a:ln>
        </p:spPr>
        <p:txBody>
          <a:bodyPr wrap="none" anchor="ctr"/>
          <a:lstStyle/>
          <a:p>
            <a:endParaRPr lang="fr-FR"/>
          </a:p>
        </p:txBody>
      </p:sp>
      <p:sp>
        <p:nvSpPr>
          <p:cNvPr id="40983" name="Line 23"/>
          <p:cNvSpPr>
            <a:spLocks noChangeShapeType="1"/>
          </p:cNvSpPr>
          <p:nvPr/>
        </p:nvSpPr>
        <p:spPr bwMode="auto">
          <a:xfrm>
            <a:off x="827088" y="1989138"/>
            <a:ext cx="792162" cy="1439862"/>
          </a:xfrm>
          <a:prstGeom prst="line">
            <a:avLst/>
          </a:prstGeom>
          <a:noFill/>
          <a:ln w="9525">
            <a:solidFill>
              <a:schemeClr val="tx2"/>
            </a:solidFill>
            <a:round/>
            <a:headEnd/>
            <a:tailEnd type="triangle" w="med" len="med"/>
          </a:ln>
        </p:spPr>
        <p:txBody>
          <a:bodyPr wrap="none" anchor="ctr"/>
          <a:lstStyle/>
          <a:p>
            <a:endParaRPr lang="fr-FR"/>
          </a:p>
        </p:txBody>
      </p:sp>
      <p:sp>
        <p:nvSpPr>
          <p:cNvPr id="40984" name="Line 24"/>
          <p:cNvSpPr>
            <a:spLocks noChangeShapeType="1"/>
          </p:cNvSpPr>
          <p:nvPr/>
        </p:nvSpPr>
        <p:spPr bwMode="auto">
          <a:xfrm>
            <a:off x="2555875" y="1628775"/>
            <a:ext cx="625475" cy="949325"/>
          </a:xfrm>
          <a:prstGeom prst="line">
            <a:avLst/>
          </a:prstGeom>
          <a:noFill/>
          <a:ln w="9525">
            <a:solidFill>
              <a:schemeClr val="tx2"/>
            </a:solidFill>
            <a:round/>
            <a:headEnd/>
            <a:tailEnd type="triangle" w="med" len="med"/>
          </a:ln>
        </p:spPr>
        <p:txBody>
          <a:bodyPr wrap="none" anchor="ctr"/>
          <a:lstStyle/>
          <a:p>
            <a:endParaRPr lang="fr-FR"/>
          </a:p>
        </p:txBody>
      </p:sp>
      <p:sp>
        <p:nvSpPr>
          <p:cNvPr id="40985" name="Line 25"/>
          <p:cNvSpPr>
            <a:spLocks noChangeShapeType="1"/>
          </p:cNvSpPr>
          <p:nvPr/>
        </p:nvSpPr>
        <p:spPr bwMode="auto">
          <a:xfrm flipH="1">
            <a:off x="5159375" y="1916113"/>
            <a:ext cx="420688" cy="466725"/>
          </a:xfrm>
          <a:prstGeom prst="line">
            <a:avLst/>
          </a:prstGeom>
          <a:noFill/>
          <a:ln w="9525">
            <a:solidFill>
              <a:schemeClr val="tx2"/>
            </a:solidFill>
            <a:round/>
            <a:headEnd/>
            <a:tailEnd type="triangle" w="med" len="med"/>
          </a:ln>
        </p:spPr>
        <p:txBody>
          <a:bodyPr wrap="none" anchor="ctr"/>
          <a:lstStyle/>
          <a:p>
            <a:endParaRPr lang="fr-FR"/>
          </a:p>
        </p:txBody>
      </p:sp>
      <p:sp>
        <p:nvSpPr>
          <p:cNvPr id="40986" name="Line 26"/>
          <p:cNvSpPr>
            <a:spLocks noChangeShapeType="1"/>
          </p:cNvSpPr>
          <p:nvPr/>
        </p:nvSpPr>
        <p:spPr bwMode="auto">
          <a:xfrm flipH="1">
            <a:off x="6759575" y="1844675"/>
            <a:ext cx="908050" cy="947738"/>
          </a:xfrm>
          <a:prstGeom prst="line">
            <a:avLst/>
          </a:prstGeom>
          <a:noFill/>
          <a:ln w="9525">
            <a:solidFill>
              <a:schemeClr val="tx2"/>
            </a:solidFill>
            <a:round/>
            <a:headEnd/>
            <a:tailEnd type="triangle" w="med" len="med"/>
          </a:ln>
        </p:spPr>
        <p:txBody>
          <a:bodyPr wrap="none" anchor="ctr"/>
          <a:lstStyle/>
          <a:p>
            <a:endParaRPr lang="fr-FR"/>
          </a:p>
        </p:txBody>
      </p:sp>
      <p:sp>
        <p:nvSpPr>
          <p:cNvPr id="40987" name="Line 27"/>
          <p:cNvSpPr>
            <a:spLocks noChangeShapeType="1"/>
          </p:cNvSpPr>
          <p:nvPr/>
        </p:nvSpPr>
        <p:spPr bwMode="auto">
          <a:xfrm flipH="1" flipV="1">
            <a:off x="5916613" y="4829175"/>
            <a:ext cx="960437" cy="1192213"/>
          </a:xfrm>
          <a:prstGeom prst="line">
            <a:avLst/>
          </a:prstGeom>
          <a:noFill/>
          <a:ln w="9525">
            <a:solidFill>
              <a:schemeClr val="tx2"/>
            </a:solidFill>
            <a:round/>
            <a:headEnd/>
            <a:tailEnd type="triangle" w="med" len="med"/>
          </a:ln>
        </p:spPr>
        <p:txBody>
          <a:bodyPr wrap="none" anchor="ct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0973"/>
                                        </p:tgtEl>
                                        <p:attrNameLst>
                                          <p:attrName>style.visibility</p:attrName>
                                        </p:attrNameLst>
                                      </p:cBhvr>
                                      <p:to>
                                        <p:strVal val="visible"/>
                                      </p:to>
                                    </p:set>
                                    <p:animEffect transition="in" filter="dissolve">
                                      <p:cBhvr>
                                        <p:cTn id="7" dur="500"/>
                                        <p:tgtEl>
                                          <p:spTgt spid="40973"/>
                                        </p:tgtEl>
                                      </p:cBhvr>
                                    </p:animEffect>
                                  </p:childTnLst>
                                </p:cTn>
                              </p:par>
                              <p:par>
                                <p:cTn id="8" presetID="9" presetClass="entr" presetSubtype="0" fill="hold" nodeType="withEffect">
                                  <p:stCondLst>
                                    <p:cond delay="0"/>
                                  </p:stCondLst>
                                  <p:childTnLst>
                                    <p:set>
                                      <p:cBhvr>
                                        <p:cTn id="9" dur="1" fill="hold">
                                          <p:stCondLst>
                                            <p:cond delay="0"/>
                                          </p:stCondLst>
                                        </p:cTn>
                                        <p:tgtEl>
                                          <p:spTgt spid="40975"/>
                                        </p:tgtEl>
                                        <p:attrNameLst>
                                          <p:attrName>style.visibility</p:attrName>
                                        </p:attrNameLst>
                                      </p:cBhvr>
                                      <p:to>
                                        <p:strVal val="visible"/>
                                      </p:to>
                                    </p:set>
                                    <p:animEffect transition="in" filter="dissolve">
                                      <p:cBhvr>
                                        <p:cTn id="10" dur="500"/>
                                        <p:tgtEl>
                                          <p:spTgt spid="40975"/>
                                        </p:tgtEl>
                                      </p:cBhvr>
                                    </p:animEffect>
                                  </p:childTnLst>
                                </p:cTn>
                              </p:par>
                              <p:par>
                                <p:cTn id="11" presetID="9" presetClass="entr" presetSubtype="0" fill="hold" nodeType="withEffect">
                                  <p:stCondLst>
                                    <p:cond delay="0"/>
                                  </p:stCondLst>
                                  <p:childTnLst>
                                    <p:set>
                                      <p:cBhvr>
                                        <p:cTn id="12" dur="1" fill="hold">
                                          <p:stCondLst>
                                            <p:cond delay="0"/>
                                          </p:stCondLst>
                                        </p:cTn>
                                        <p:tgtEl>
                                          <p:spTgt spid="40976"/>
                                        </p:tgtEl>
                                        <p:attrNameLst>
                                          <p:attrName>style.visibility</p:attrName>
                                        </p:attrNameLst>
                                      </p:cBhvr>
                                      <p:to>
                                        <p:strVal val="visible"/>
                                      </p:to>
                                    </p:set>
                                    <p:animEffect transition="in" filter="dissolve">
                                      <p:cBhvr>
                                        <p:cTn id="13" dur="500"/>
                                        <p:tgtEl>
                                          <p:spTgt spid="40976"/>
                                        </p:tgtEl>
                                      </p:cBhvr>
                                    </p:animEffect>
                                  </p:childTnLst>
                                </p:cTn>
                              </p:par>
                              <p:par>
                                <p:cTn id="14" presetID="9" presetClass="entr" presetSubtype="0" fill="hold" nodeType="withEffect">
                                  <p:stCondLst>
                                    <p:cond delay="0"/>
                                  </p:stCondLst>
                                  <p:childTnLst>
                                    <p:set>
                                      <p:cBhvr>
                                        <p:cTn id="15" dur="1" fill="hold">
                                          <p:stCondLst>
                                            <p:cond delay="0"/>
                                          </p:stCondLst>
                                        </p:cTn>
                                        <p:tgtEl>
                                          <p:spTgt spid="40977"/>
                                        </p:tgtEl>
                                        <p:attrNameLst>
                                          <p:attrName>style.visibility</p:attrName>
                                        </p:attrNameLst>
                                      </p:cBhvr>
                                      <p:to>
                                        <p:strVal val="visible"/>
                                      </p:to>
                                    </p:set>
                                    <p:animEffect transition="in" filter="dissolve">
                                      <p:cBhvr>
                                        <p:cTn id="16" dur="500"/>
                                        <p:tgtEl>
                                          <p:spTgt spid="40977"/>
                                        </p:tgtEl>
                                      </p:cBhvr>
                                    </p:animEffect>
                                  </p:childTnLst>
                                </p:cTn>
                              </p:par>
                              <p:par>
                                <p:cTn id="17" presetID="9" presetClass="entr" presetSubtype="0" fill="hold" nodeType="withEffect">
                                  <p:stCondLst>
                                    <p:cond delay="0"/>
                                  </p:stCondLst>
                                  <p:childTnLst>
                                    <p:set>
                                      <p:cBhvr>
                                        <p:cTn id="18" dur="1" fill="hold">
                                          <p:stCondLst>
                                            <p:cond delay="0"/>
                                          </p:stCondLst>
                                        </p:cTn>
                                        <p:tgtEl>
                                          <p:spTgt spid="40979"/>
                                        </p:tgtEl>
                                        <p:attrNameLst>
                                          <p:attrName>style.visibility</p:attrName>
                                        </p:attrNameLst>
                                      </p:cBhvr>
                                      <p:to>
                                        <p:strVal val="visible"/>
                                      </p:to>
                                    </p:set>
                                    <p:animEffect transition="in" filter="dissolve">
                                      <p:cBhvr>
                                        <p:cTn id="19" dur="500"/>
                                        <p:tgtEl>
                                          <p:spTgt spid="40979"/>
                                        </p:tgtEl>
                                      </p:cBhvr>
                                    </p:animEffect>
                                  </p:childTnLst>
                                </p:cTn>
                              </p:par>
                              <p:par>
                                <p:cTn id="20" presetID="9" presetClass="entr" presetSubtype="0" fill="hold" nodeType="withEffect">
                                  <p:stCondLst>
                                    <p:cond delay="0"/>
                                  </p:stCondLst>
                                  <p:childTnLst>
                                    <p:set>
                                      <p:cBhvr>
                                        <p:cTn id="21" dur="1" fill="hold">
                                          <p:stCondLst>
                                            <p:cond delay="0"/>
                                          </p:stCondLst>
                                        </p:cTn>
                                        <p:tgtEl>
                                          <p:spTgt spid="40978"/>
                                        </p:tgtEl>
                                        <p:attrNameLst>
                                          <p:attrName>style.visibility</p:attrName>
                                        </p:attrNameLst>
                                      </p:cBhvr>
                                      <p:to>
                                        <p:strVal val="visible"/>
                                      </p:to>
                                    </p:set>
                                    <p:animEffect transition="in" filter="dissolve">
                                      <p:cBhvr>
                                        <p:cTn id="22" dur="500"/>
                                        <p:tgtEl>
                                          <p:spTgt spid="40978"/>
                                        </p:tgtEl>
                                      </p:cBhvr>
                                    </p:animEffect>
                                  </p:childTnLst>
                                </p:cTn>
                              </p:par>
                              <p:par>
                                <p:cTn id="23" presetID="9" presetClass="entr" presetSubtype="0" fill="hold" nodeType="withEffect">
                                  <p:stCondLst>
                                    <p:cond delay="0"/>
                                  </p:stCondLst>
                                  <p:childTnLst>
                                    <p:set>
                                      <p:cBhvr>
                                        <p:cTn id="24" dur="1" fill="hold">
                                          <p:stCondLst>
                                            <p:cond delay="0"/>
                                          </p:stCondLst>
                                        </p:cTn>
                                        <p:tgtEl>
                                          <p:spTgt spid="40974"/>
                                        </p:tgtEl>
                                        <p:attrNameLst>
                                          <p:attrName>style.visibility</p:attrName>
                                        </p:attrNameLst>
                                      </p:cBhvr>
                                      <p:to>
                                        <p:strVal val="visible"/>
                                      </p:to>
                                    </p:set>
                                    <p:animEffect transition="in" filter="dissolve">
                                      <p:cBhvr>
                                        <p:cTn id="25" dur="500"/>
                                        <p:tgtEl>
                                          <p:spTgt spid="40974"/>
                                        </p:tgtEl>
                                      </p:cBhvr>
                                    </p:animEffect>
                                  </p:childTnLst>
                                </p:cTn>
                              </p:par>
                              <p:par>
                                <p:cTn id="26" presetID="9" presetClass="entr" presetSubtype="0" fill="hold" nodeType="withEffect">
                                  <p:stCondLst>
                                    <p:cond delay="0"/>
                                  </p:stCondLst>
                                  <p:childTnLst>
                                    <p:set>
                                      <p:cBhvr>
                                        <p:cTn id="27" dur="1" fill="hold">
                                          <p:stCondLst>
                                            <p:cond delay="0"/>
                                          </p:stCondLst>
                                        </p:cTn>
                                        <p:tgtEl>
                                          <p:spTgt spid="40972"/>
                                        </p:tgtEl>
                                        <p:attrNameLst>
                                          <p:attrName>style.visibility</p:attrName>
                                        </p:attrNameLst>
                                      </p:cBhvr>
                                      <p:to>
                                        <p:strVal val="visible"/>
                                      </p:to>
                                    </p:set>
                                    <p:animEffect transition="in" filter="dissolve">
                                      <p:cBhvr>
                                        <p:cTn id="28" dur="500"/>
                                        <p:tgtEl>
                                          <p:spTgt spid="40972"/>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4098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098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098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098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098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098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098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09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2" grpId="0" animBg="1"/>
      <p:bldP spid="40980" grpId="0" animBg="1"/>
      <p:bldP spid="40981" grpId="0" animBg="1"/>
      <p:bldP spid="40983" grpId="0" animBg="1"/>
      <p:bldP spid="40984" grpId="0" animBg="1"/>
      <p:bldP spid="40985" grpId="0" animBg="1"/>
      <p:bldP spid="40986" grpId="0" animBg="1"/>
      <p:bldP spid="409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8"/>
          <p:cNvPicPr>
            <a:picLocks noChangeAspect="1" noChangeArrowheads="1"/>
          </p:cNvPicPr>
          <p:nvPr/>
        </p:nvPicPr>
        <p:blipFill>
          <a:blip r:embed="rId2"/>
          <a:srcRect/>
          <a:stretch>
            <a:fillRect/>
          </a:stretch>
        </p:blipFill>
        <p:spPr bwMode="auto">
          <a:xfrm>
            <a:off x="2268538" y="1058863"/>
            <a:ext cx="5543550" cy="4852987"/>
          </a:xfrm>
          <a:prstGeom prst="rect">
            <a:avLst/>
          </a:prstGeom>
          <a:noFill/>
          <a:ln w="9525">
            <a:noFill/>
            <a:miter lim="800000"/>
            <a:headEnd/>
            <a:tailEnd/>
          </a:ln>
        </p:spPr>
      </p:pic>
      <p:pic>
        <p:nvPicPr>
          <p:cNvPr id="23554" name="Picture 9"/>
          <p:cNvPicPr>
            <a:picLocks noChangeAspect="1" noChangeArrowheads="1"/>
          </p:cNvPicPr>
          <p:nvPr/>
        </p:nvPicPr>
        <p:blipFill>
          <a:blip r:embed="rId3"/>
          <a:srcRect/>
          <a:stretch>
            <a:fillRect/>
          </a:stretch>
        </p:blipFill>
        <p:spPr bwMode="auto">
          <a:xfrm>
            <a:off x="7235825" y="4221163"/>
            <a:ext cx="1657350" cy="1871662"/>
          </a:xfrm>
          <a:prstGeom prst="rect">
            <a:avLst/>
          </a:prstGeom>
          <a:noFill/>
          <a:ln w="9525">
            <a:noFill/>
            <a:miter lim="800000"/>
            <a:headEnd/>
            <a:tailEnd/>
          </a:ln>
        </p:spPr>
      </p:pic>
      <p:sp>
        <p:nvSpPr>
          <p:cNvPr id="23555" name="Text Box 10"/>
          <p:cNvSpPr txBox="1">
            <a:spLocks noChangeArrowheads="1"/>
          </p:cNvSpPr>
          <p:nvPr/>
        </p:nvSpPr>
        <p:spPr bwMode="auto">
          <a:xfrm>
            <a:off x="900113" y="5589588"/>
            <a:ext cx="2879725" cy="274637"/>
          </a:xfrm>
          <a:prstGeom prst="rect">
            <a:avLst/>
          </a:prstGeom>
          <a:solidFill>
            <a:schemeClr val="bg1"/>
          </a:solidFill>
          <a:ln w="9525">
            <a:noFill/>
            <a:miter lim="800000"/>
            <a:headEnd/>
            <a:tailEnd/>
          </a:ln>
        </p:spPr>
        <p:txBody>
          <a:bodyPr>
            <a:spAutoFit/>
          </a:bodyPr>
          <a:lstStyle/>
          <a:p>
            <a:pPr>
              <a:spcBef>
                <a:spcPct val="50000"/>
              </a:spcBef>
            </a:pPr>
            <a:r>
              <a:rPr lang="en-GB" sz="1200"/>
              <a:t>Source: Drain London</a:t>
            </a:r>
          </a:p>
        </p:txBody>
      </p:sp>
      <p:sp>
        <p:nvSpPr>
          <p:cNvPr id="23556" name="Title 1"/>
          <p:cNvSpPr>
            <a:spLocks noGrp="1"/>
          </p:cNvSpPr>
          <p:nvPr>
            <p:ph type="title"/>
          </p:nvPr>
        </p:nvSpPr>
        <p:spPr>
          <a:xfrm>
            <a:off x="900113" y="476250"/>
            <a:ext cx="7499350" cy="576263"/>
          </a:xfrm>
        </p:spPr>
        <p:txBody>
          <a:bodyPr/>
          <a:lstStyle/>
          <a:p>
            <a:r>
              <a:rPr lang="en-GB" sz="4000" smtClean="0"/>
              <a:t>     Surface water flood risk</a:t>
            </a:r>
          </a:p>
        </p:txBody>
      </p:sp>
      <p:sp>
        <p:nvSpPr>
          <p:cNvPr id="23557" name="Text Box 11"/>
          <p:cNvSpPr txBox="1">
            <a:spLocks noChangeArrowheads="1"/>
          </p:cNvSpPr>
          <p:nvPr/>
        </p:nvSpPr>
        <p:spPr bwMode="auto">
          <a:xfrm>
            <a:off x="827088" y="5373688"/>
            <a:ext cx="2087562" cy="274637"/>
          </a:xfrm>
          <a:prstGeom prst="rect">
            <a:avLst/>
          </a:prstGeom>
          <a:noFill/>
          <a:ln w="9525">
            <a:noFill/>
            <a:miter lim="800000"/>
            <a:headEnd/>
            <a:tailEnd/>
          </a:ln>
        </p:spPr>
        <p:txBody>
          <a:bodyPr>
            <a:spAutoFit/>
          </a:bodyPr>
          <a:lstStyle/>
          <a:p>
            <a:pPr>
              <a:spcBef>
                <a:spcPct val="50000"/>
              </a:spcBef>
            </a:pPr>
            <a:r>
              <a:rPr lang="en-GB" sz="1200"/>
              <a:t>1% AP + climate change</a:t>
            </a:r>
          </a:p>
        </p:txBody>
      </p:sp>
    </p:spTree>
  </p:cSld>
  <p:clrMapOvr>
    <a:masterClrMapping/>
  </p:clrMapOvr>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498</TotalTime>
  <Words>881</Words>
  <Application>Microsoft Office PowerPoint</Application>
  <PresentationFormat>On-screen Show (4:3)</PresentationFormat>
  <Paragraphs>118</Paragraphs>
  <Slides>18</Slides>
  <Notes>4</Notes>
  <HiddenSlides>0</HiddenSlides>
  <MMClips>0</MMClips>
  <ScaleCrop>false</ScaleCrop>
  <HeadingPairs>
    <vt:vector size="6" baseType="variant">
      <vt:variant>
        <vt:lpstr>Polices utilisées</vt:lpstr>
      </vt:variant>
      <vt:variant>
        <vt:i4>3</vt:i4>
      </vt:variant>
      <vt:variant>
        <vt:lpstr>Modèle de conception</vt:lpstr>
      </vt:variant>
      <vt:variant>
        <vt:i4>1</vt:i4>
      </vt:variant>
      <vt:variant>
        <vt:lpstr>Titres des diapositives</vt:lpstr>
      </vt:variant>
      <vt:variant>
        <vt:i4>18</vt:i4>
      </vt:variant>
    </vt:vector>
  </HeadingPairs>
  <TitlesOfParts>
    <vt:vector size="22" baseType="lpstr">
      <vt:lpstr>Arial</vt:lpstr>
      <vt:lpstr>Calibri</vt:lpstr>
      <vt:lpstr>Times New Roman</vt:lpstr>
      <vt:lpstr>Modèle par défaut</vt:lpstr>
      <vt:lpstr>Diapositive 1</vt:lpstr>
      <vt:lpstr>…..so what is the GLA?</vt:lpstr>
      <vt:lpstr>Diapositive 3</vt:lpstr>
      <vt:lpstr>Distribution of population growth</vt:lpstr>
      <vt:lpstr>Tidal &amp; fluvial flood risk in London</vt:lpstr>
      <vt:lpstr>Why Drain London?</vt:lpstr>
      <vt:lpstr>Drain London – How? </vt:lpstr>
      <vt:lpstr>Diapositive 8</vt:lpstr>
      <vt:lpstr>     Surface water flood risk</vt:lpstr>
      <vt:lpstr>Diapositive 10</vt:lpstr>
      <vt:lpstr>Diapositive 11</vt:lpstr>
      <vt:lpstr>How will climate change increase flood risk?</vt:lpstr>
      <vt:lpstr>Projecting future flood risk </vt:lpstr>
      <vt:lpstr>Closing the ‘adaptation gap’</vt:lpstr>
      <vt:lpstr>Links between Drain London and Rain Gain</vt:lpstr>
      <vt:lpstr>GLA will support improved rainfall monitoring over Greater London</vt:lpstr>
      <vt:lpstr>GLA will promote and support link with other stakeholders and implementation of the project deliverables through the Drain London network</vt:lpstr>
      <vt:lpstr>Diapositive 18</vt:lpstr>
    </vt:vector>
  </TitlesOfParts>
  <Company>ENPC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USER</dc:creator>
  <cp:lastModifiedBy>ditadmin</cp:lastModifiedBy>
  <cp:revision>50</cp:revision>
  <dcterms:created xsi:type="dcterms:W3CDTF">2011-11-14T11:42:44Z</dcterms:created>
  <dcterms:modified xsi:type="dcterms:W3CDTF">2011-12-01T10:57:14Z</dcterms:modified>
</cp:coreProperties>
</file>